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531" r:id="rId2"/>
    <p:sldId id="256" r:id="rId3"/>
    <p:sldId id="344" r:id="rId4"/>
    <p:sldId id="377" r:id="rId5"/>
    <p:sldId id="380" r:id="rId6"/>
    <p:sldId id="389" r:id="rId7"/>
    <p:sldId id="395" r:id="rId8"/>
    <p:sldId id="397" r:id="rId9"/>
    <p:sldId id="398" r:id="rId10"/>
    <p:sldId id="399" r:id="rId11"/>
    <p:sldId id="400" r:id="rId12"/>
    <p:sldId id="402" r:id="rId13"/>
    <p:sldId id="407" r:id="rId14"/>
    <p:sldId id="532" r:id="rId15"/>
    <p:sldId id="421" r:id="rId16"/>
    <p:sldId id="423" r:id="rId17"/>
    <p:sldId id="424" r:id="rId18"/>
    <p:sldId id="533" r:id="rId19"/>
    <p:sldId id="534" r:id="rId20"/>
    <p:sldId id="535" r:id="rId21"/>
    <p:sldId id="442" r:id="rId22"/>
    <p:sldId id="445" r:id="rId23"/>
    <p:sldId id="446" r:id="rId24"/>
    <p:sldId id="447" r:id="rId25"/>
    <p:sldId id="461" r:id="rId26"/>
    <p:sldId id="463" r:id="rId27"/>
    <p:sldId id="465" r:id="rId28"/>
    <p:sldId id="466" r:id="rId29"/>
    <p:sldId id="467" r:id="rId30"/>
    <p:sldId id="468" r:id="rId31"/>
    <p:sldId id="483" r:id="rId32"/>
    <p:sldId id="485" r:id="rId33"/>
    <p:sldId id="486" r:id="rId34"/>
    <p:sldId id="487" r:id="rId35"/>
    <p:sldId id="488" r:id="rId36"/>
    <p:sldId id="500" r:id="rId37"/>
    <p:sldId id="502" r:id="rId38"/>
    <p:sldId id="503" r:id="rId39"/>
    <p:sldId id="517" r:id="rId40"/>
    <p:sldId id="519" r:id="rId41"/>
    <p:sldId id="520" r:id="rId42"/>
    <p:sldId id="521" r:id="rId43"/>
    <p:sldId id="522" r:id="rId44"/>
    <p:sldId id="523" r:id="rId45"/>
    <p:sldId id="524" r:id="rId46"/>
    <p:sldId id="5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5" autoAdjust="0"/>
    <p:restoredTop sz="93880" autoAdjust="0"/>
  </p:normalViewPr>
  <p:slideViewPr>
    <p:cSldViewPr snapToGrid="0">
      <p:cViewPr varScale="1">
        <p:scale>
          <a:sx n="83" d="100"/>
          <a:sy n="83" d="100"/>
        </p:scale>
        <p:origin x="330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30EC6-8E65-4D0D-8674-DA45681748DC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5745D-1D85-44CC-8C4C-035F713605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341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150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052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77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00B050"/>
            </a:solidFill>
          </a:ln>
        </p:spPr>
        <p:txBody>
          <a:bodyPr anchor="ctr">
            <a:noAutofit/>
          </a:bodyPr>
          <a:lstStyle/>
          <a:p>
            <a:r>
              <a:rPr lang="en-AU" sz="8000" b="1" dirty="0" smtClean="0">
                <a:solidFill>
                  <a:srgbClr val="FF0066"/>
                </a:solidFill>
              </a:rPr>
              <a:t>8BIO</a:t>
            </a:r>
            <a:br>
              <a:rPr lang="en-AU" sz="8000" b="1" dirty="0" smtClean="0">
                <a:solidFill>
                  <a:srgbClr val="FF0066"/>
                </a:solidFill>
              </a:rPr>
            </a:br>
            <a:r>
              <a:rPr lang="en-AU" sz="8000" b="1" dirty="0" smtClean="0">
                <a:solidFill>
                  <a:srgbClr val="FF0066"/>
                </a:solidFill>
              </a:rPr>
              <a:t>Test Revision</a:t>
            </a:r>
            <a:endParaRPr lang="en-AU" sz="80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4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958" b="7033"/>
          <a:stretch/>
        </p:blipFill>
        <p:spPr>
          <a:xfrm>
            <a:off x="8763990" y="3598095"/>
            <a:ext cx="3347641" cy="3259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597" b="25358"/>
          <a:stretch/>
        </p:blipFill>
        <p:spPr>
          <a:xfrm>
            <a:off x="2213919" y="4447665"/>
            <a:ext cx="2642126" cy="23167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Antagonistic </a:t>
            </a:r>
            <a:r>
              <a:rPr lang="en-AU" sz="6000" b="1" u="sng" dirty="0" smtClean="0"/>
              <a:t>Muscles</a:t>
            </a:r>
            <a:endParaRPr lang="en-AU" sz="6000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200" dirty="0"/>
              <a:t>Muscles are arranged in </a:t>
            </a:r>
            <a:r>
              <a:rPr lang="en-AU" sz="3200" b="1" dirty="0"/>
              <a:t>antagonistic</a:t>
            </a:r>
            <a:r>
              <a:rPr lang="en-AU" sz="3200" dirty="0"/>
              <a:t> pairs that work in opposition to each other.</a:t>
            </a:r>
          </a:p>
          <a:p>
            <a:pPr marL="457200" indent="-457200"/>
            <a:r>
              <a:rPr lang="en-AU" sz="3200" dirty="0"/>
              <a:t>The biceps and triceps are an antagonistic pair.</a:t>
            </a:r>
          </a:p>
          <a:p>
            <a:pPr marL="457200" indent="-457200"/>
            <a:r>
              <a:rPr lang="en-AU" sz="3200" dirty="0"/>
              <a:t>The biceps contracts, raising the forearm.</a:t>
            </a:r>
          </a:p>
          <a:p>
            <a:pPr marL="457200" indent="-457200"/>
            <a:r>
              <a:rPr lang="en-AU" sz="3200" dirty="0"/>
              <a:t>The triceps contracts, lowering the forearm.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5552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Types of </a:t>
            </a:r>
            <a:r>
              <a:rPr lang="en-AU" sz="6000" b="1" u="sng" dirty="0" smtClean="0"/>
              <a:t>Muscles</a:t>
            </a:r>
            <a:endParaRPr lang="en-AU" sz="60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lvl="1" indent="-285750"/>
            <a:r>
              <a:rPr lang="en-AU" sz="3200" dirty="0"/>
              <a:t>Skeletal muscles are voluntary, and move the bones of the skeleton.</a:t>
            </a:r>
          </a:p>
          <a:p>
            <a:pPr marL="742950" lvl="1" indent="-285750"/>
            <a:endParaRPr lang="en-AU" sz="3200" dirty="0"/>
          </a:p>
          <a:p>
            <a:pPr marL="742950" lvl="1" indent="-285750"/>
            <a:r>
              <a:rPr lang="en-AU" sz="3200" dirty="0"/>
              <a:t>Smooth muscles are involuntary, and help our internal organs carry out functions such as breathing and digestion.</a:t>
            </a:r>
          </a:p>
          <a:p>
            <a:pPr marL="742950" lvl="1" indent="-285750"/>
            <a:endParaRPr lang="en-AU" sz="3200" dirty="0"/>
          </a:p>
          <a:p>
            <a:pPr marL="742950" lvl="1" indent="-285750"/>
            <a:r>
              <a:rPr lang="en-AU" sz="3200" dirty="0"/>
              <a:t>Cardiac muscles (heart muscles) allow the heart to beat continuously.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15794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8" y="288399"/>
            <a:ext cx="2838450" cy="635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9379" y="1258560"/>
            <a:ext cx="11804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Trapezius</a:t>
            </a: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89380" y="1967352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Triceps</a:t>
            </a:r>
            <a:endParaRPr lang="en-A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489380" y="2383695"/>
            <a:ext cx="127511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Latissimus dorsi</a:t>
            </a:r>
            <a:endParaRPr lang="en-A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489380" y="3368323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Gluteals</a:t>
            </a:r>
            <a:endParaRPr lang="en-A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491182" y="4099083"/>
            <a:ext cx="13842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Hamstrings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489379" y="5166275"/>
            <a:ext cx="177018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Gastrocnemius</a:t>
            </a:r>
            <a:endParaRPr lang="en-AU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88" y="288399"/>
            <a:ext cx="3286125" cy="6429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26621" y="1345985"/>
            <a:ext cx="10884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Deltoids</a:t>
            </a:r>
            <a:endParaRPr lang="en-AU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226621" y="1750438"/>
            <a:ext cx="118583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Pectorals</a:t>
            </a:r>
            <a:endParaRPr lang="en-A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226622" y="2137864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Biceps</a:t>
            </a:r>
            <a:endParaRPr lang="en-AU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20307" y="2555001"/>
            <a:ext cx="141939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Abdominals</a:t>
            </a:r>
            <a:endParaRPr lang="en-A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4216699" y="4138760"/>
            <a:ext cx="140135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Quadriceps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5615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612" y="0"/>
            <a:ext cx="2618830" cy="2422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52" y="4197157"/>
            <a:ext cx="2424295" cy="24994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Joints</a:t>
            </a:r>
            <a:endParaRPr lang="en-AU" sz="60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200" dirty="0" smtClean="0"/>
              <a:t>Joints </a:t>
            </a:r>
            <a:r>
              <a:rPr lang="en-AU" sz="3200" dirty="0"/>
              <a:t>are where </a:t>
            </a:r>
            <a:r>
              <a:rPr lang="en-AU" sz="3200" b="1" dirty="0"/>
              <a:t>two bones meet</a:t>
            </a:r>
            <a:r>
              <a:rPr lang="en-AU" sz="3200" dirty="0"/>
              <a:t>.</a:t>
            </a:r>
          </a:p>
          <a:p>
            <a:pPr marL="457200" indent="-457200"/>
            <a:r>
              <a:rPr lang="en-AU" sz="3200" dirty="0"/>
              <a:t>The ends of bones are covered in a smooth, slippery material called </a:t>
            </a:r>
            <a:r>
              <a:rPr lang="en-AU" sz="3200" b="1" dirty="0"/>
              <a:t>cartilage</a:t>
            </a:r>
            <a:r>
              <a:rPr lang="en-AU" sz="3200" dirty="0"/>
              <a:t>.</a:t>
            </a:r>
          </a:p>
          <a:p>
            <a:pPr marL="457200" indent="-457200"/>
            <a:r>
              <a:rPr lang="en-AU" sz="3200" dirty="0"/>
              <a:t>Cartilage </a:t>
            </a:r>
            <a:r>
              <a:rPr lang="en-AU" sz="3200" b="1" dirty="0"/>
              <a:t>reduces friction </a:t>
            </a:r>
            <a:r>
              <a:rPr lang="en-AU" sz="3200" dirty="0"/>
              <a:t>between the bones when they move.  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41174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Types of Joints</a:t>
            </a:r>
            <a:endParaRPr lang="en-AU" sz="6000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4000" dirty="0" smtClean="0"/>
              <a:t>Hinge</a:t>
            </a:r>
            <a:endParaRPr lang="en-AU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/>
            <a:r>
              <a:rPr lang="en-AU" dirty="0"/>
              <a:t>Only moves backwards and forwards (like a door hinge)</a:t>
            </a:r>
          </a:p>
          <a:p>
            <a:pPr marL="457200" indent="-457200"/>
            <a:r>
              <a:rPr lang="en-AU" dirty="0"/>
              <a:t>Examples are the elbow, knee and finger joints</a:t>
            </a:r>
          </a:p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sz="4000" dirty="0" smtClean="0"/>
              <a:t>Ball and Socket</a:t>
            </a:r>
            <a:endParaRPr lang="en-AU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/>
            <a:r>
              <a:rPr lang="en-AU" dirty="0"/>
              <a:t>Allows movement in all directions</a:t>
            </a:r>
          </a:p>
          <a:p>
            <a:pPr marL="457200" indent="-457200"/>
            <a:r>
              <a:rPr lang="en-AU" dirty="0"/>
              <a:t>One bone has a ball shaped end that fits into the cup shape of the other bone</a:t>
            </a:r>
          </a:p>
          <a:p>
            <a:pPr marL="457200" indent="-457200"/>
            <a:r>
              <a:rPr lang="en-AU" dirty="0"/>
              <a:t>Examples are the hip and shoulder</a:t>
            </a:r>
          </a:p>
          <a:p>
            <a:endParaRPr lang="en-A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133" y="91112"/>
            <a:ext cx="2125715" cy="23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5823" y="4347369"/>
            <a:ext cx="2125715" cy="23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99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788" y="21717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Circulatory </a:t>
            </a:r>
            <a:r>
              <a:rPr lang="en-AU" dirty="0" smtClean="0"/>
              <a:t>System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0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DAF34E1-CB3F-43B7-AEDC-CBB7F83E8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1" y="2857511"/>
            <a:ext cx="4000489" cy="40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6000" b="1" u="sng" dirty="0"/>
              <a:t>The Circulatory </a:t>
            </a:r>
            <a:r>
              <a:rPr lang="en-AU" sz="6000" b="1" u="sng" dirty="0" smtClean="0"/>
              <a:t>System</a:t>
            </a:r>
            <a:endParaRPr lang="en-AU" sz="60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The circulatory system is a group of organs which work together to transport gases, nutrients, waste products and heat around the body.</a:t>
            </a:r>
          </a:p>
          <a:p>
            <a:pPr marL="457200" indent="-457200"/>
            <a:endParaRPr lang="en-AU" sz="3600" dirty="0" smtClean="0"/>
          </a:p>
          <a:p>
            <a:pPr marL="457200" indent="-457200"/>
            <a:r>
              <a:rPr lang="en-AU" sz="3600" dirty="0" smtClean="0"/>
              <a:t>This </a:t>
            </a:r>
            <a:r>
              <a:rPr lang="en-AU" sz="3600" dirty="0"/>
              <a:t>process is known as circulation.</a:t>
            </a:r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4008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7"/>
          <a:stretch/>
        </p:blipFill>
        <p:spPr>
          <a:xfrm>
            <a:off x="4792164" y="4898967"/>
            <a:ext cx="2628716" cy="19590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The Circulatory </a:t>
            </a:r>
            <a:r>
              <a:rPr lang="en-AU" sz="6000" b="1" u="sng" dirty="0" smtClean="0"/>
              <a:t>System - Organs</a:t>
            </a:r>
            <a:endParaRPr lang="en-AU" sz="60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There are </a:t>
            </a:r>
            <a:r>
              <a:rPr lang="en-AU" sz="3600" b="1" dirty="0"/>
              <a:t>three</a:t>
            </a:r>
            <a:r>
              <a:rPr lang="en-AU" sz="3600" dirty="0"/>
              <a:t> organs in the circulatory system:</a:t>
            </a:r>
          </a:p>
          <a:p>
            <a:pPr marL="914400" lvl="1" indent="-457200"/>
            <a:r>
              <a:rPr lang="en-AU" sz="3200" b="1" dirty="0"/>
              <a:t>Heart – </a:t>
            </a:r>
            <a:r>
              <a:rPr lang="en-AU" sz="3200" dirty="0"/>
              <a:t>a pair of pumps made of cardiac muscle</a:t>
            </a:r>
          </a:p>
          <a:p>
            <a:pPr marL="914400" lvl="1" indent="-457200"/>
            <a:r>
              <a:rPr lang="en-AU" sz="3200" b="1" dirty="0"/>
              <a:t>Blood vessels –</a:t>
            </a:r>
            <a:r>
              <a:rPr lang="en-AU" sz="3200" dirty="0"/>
              <a:t> tubes which allow the movement of blood throughout the body</a:t>
            </a:r>
          </a:p>
          <a:p>
            <a:pPr marL="914400" lvl="1" indent="-457200"/>
            <a:r>
              <a:rPr lang="en-AU" sz="3200" b="1" dirty="0"/>
              <a:t>Blood – </a:t>
            </a:r>
            <a:r>
              <a:rPr lang="en-AU" sz="3200" dirty="0"/>
              <a:t>a liquid organ that carries oxygen, nutrients and water </a:t>
            </a:r>
            <a:r>
              <a:rPr lang="en-AU" sz="3200" b="1" dirty="0"/>
              <a:t>to</a:t>
            </a:r>
            <a:r>
              <a:rPr lang="en-AU" sz="3200" dirty="0"/>
              <a:t> cells, and removes carbon dioxide and waste </a:t>
            </a:r>
            <a:r>
              <a:rPr lang="en-AU" sz="3200" b="1" dirty="0"/>
              <a:t>from</a:t>
            </a:r>
            <a:r>
              <a:rPr lang="en-AU" sz="3200" dirty="0"/>
              <a:t> cells</a:t>
            </a:r>
            <a:endParaRPr lang="en-AU" sz="3200" b="1" dirty="0"/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6205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Parts of the </a:t>
            </a:r>
            <a:r>
              <a:rPr lang="en-AU" sz="6000" b="1" u="sng" dirty="0" smtClean="0"/>
              <a:t>Heart</a:t>
            </a:r>
            <a:endParaRPr lang="en-AU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006" y="1825625"/>
            <a:ext cx="688659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/>
              <a:t>The </a:t>
            </a:r>
            <a:r>
              <a:rPr lang="en-AU" sz="2400" dirty="0"/>
              <a:t>heart has four chambers:</a:t>
            </a:r>
          </a:p>
          <a:p>
            <a:pPr marL="457200" indent="-457200"/>
            <a:r>
              <a:rPr lang="en-AU" sz="2200" dirty="0"/>
              <a:t>Two atria (singular: atrium)</a:t>
            </a:r>
          </a:p>
          <a:p>
            <a:pPr marL="914400" lvl="1" indent="-457200"/>
            <a:r>
              <a:rPr lang="en-AU" sz="2200" dirty="0"/>
              <a:t>The top two chambers, where blood enters</a:t>
            </a:r>
          </a:p>
          <a:p>
            <a:pPr marL="457200" indent="-457200"/>
            <a:r>
              <a:rPr lang="en-AU" sz="2200" dirty="0"/>
              <a:t>Two ventricles</a:t>
            </a:r>
          </a:p>
          <a:p>
            <a:pPr marL="914400" lvl="1" indent="-457200"/>
            <a:r>
              <a:rPr lang="en-AU" sz="2200" dirty="0"/>
              <a:t>The bottom two chambers, which blood is pumped out of</a:t>
            </a:r>
          </a:p>
          <a:p>
            <a:pPr marL="0" indent="0">
              <a:buNone/>
            </a:pPr>
            <a:r>
              <a:rPr lang="en-AU" sz="2400" dirty="0"/>
              <a:t>The heart also has four main blood vessels:</a:t>
            </a:r>
          </a:p>
          <a:p>
            <a:pPr marL="457200" indent="-457200"/>
            <a:r>
              <a:rPr lang="en-AU" sz="2200" dirty="0"/>
              <a:t>Pulmonary Artery – sends blood to the lungs</a:t>
            </a:r>
          </a:p>
          <a:p>
            <a:pPr marL="457200" indent="-457200"/>
            <a:r>
              <a:rPr lang="en-AU" sz="2200" dirty="0"/>
              <a:t>Pulmonary Vein – receives blood from the lungs</a:t>
            </a:r>
          </a:p>
          <a:p>
            <a:pPr marL="457200" indent="-457200"/>
            <a:r>
              <a:rPr lang="en-AU" sz="2200" dirty="0"/>
              <a:t>Aorta – sends blood to the body</a:t>
            </a:r>
          </a:p>
          <a:p>
            <a:pPr marL="457200" indent="-457200"/>
            <a:r>
              <a:rPr lang="en-AU" sz="2200" dirty="0"/>
              <a:t>Vena Cava (superior and inferior) – receives blood from the </a:t>
            </a:r>
            <a:r>
              <a:rPr lang="en-AU" sz="2200" dirty="0" smtClean="0"/>
              <a:t>body</a:t>
            </a:r>
            <a:endParaRPr lang="en-AU" sz="2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2598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The Heart – Left Side</a:t>
            </a:r>
            <a:endParaRPr lang="en-AU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006" y="1825625"/>
            <a:ext cx="6886591" cy="4351338"/>
          </a:xfrm>
        </p:spPr>
        <p:txBody>
          <a:bodyPr>
            <a:noAutofit/>
          </a:bodyPr>
          <a:lstStyle/>
          <a:p>
            <a:pPr marL="457200" indent="-457200"/>
            <a:r>
              <a:rPr lang="en-AU" dirty="0"/>
              <a:t>Oxygenated blood from the lungs enters the heart through the </a:t>
            </a:r>
            <a:r>
              <a:rPr lang="en-AU" b="1" dirty="0"/>
              <a:t>pulmonary vein</a:t>
            </a:r>
            <a:r>
              <a:rPr lang="en-AU" dirty="0"/>
              <a:t>.</a:t>
            </a:r>
          </a:p>
          <a:p>
            <a:pPr marL="457200" indent="-457200"/>
            <a:r>
              <a:rPr lang="en-AU" dirty="0"/>
              <a:t>It enters the </a:t>
            </a:r>
            <a:r>
              <a:rPr lang="en-AU" b="1" dirty="0"/>
              <a:t>left atrium</a:t>
            </a:r>
            <a:r>
              <a:rPr lang="en-AU" dirty="0"/>
              <a:t>, and is pumped into the </a:t>
            </a:r>
            <a:r>
              <a:rPr lang="en-AU" b="1" dirty="0"/>
              <a:t>left ventricle</a:t>
            </a:r>
            <a:r>
              <a:rPr lang="en-AU" dirty="0"/>
              <a:t>.</a:t>
            </a:r>
          </a:p>
          <a:p>
            <a:pPr marL="457200" indent="-457200"/>
            <a:r>
              <a:rPr lang="en-AU" dirty="0"/>
              <a:t>The oxygenated blood is then pumped out to the body through the </a:t>
            </a:r>
            <a:r>
              <a:rPr lang="en-AU" b="1" dirty="0"/>
              <a:t>aorta</a:t>
            </a:r>
            <a:r>
              <a:rPr lang="en-AU" dirty="0"/>
              <a:t>.</a:t>
            </a:r>
          </a:p>
          <a:p>
            <a:pPr marL="457200" indent="-457200"/>
            <a:r>
              <a:rPr lang="en-AU" b="1" dirty="0"/>
              <a:t>Valves</a:t>
            </a:r>
            <a:r>
              <a:rPr lang="en-AU" dirty="0"/>
              <a:t> (mitral and aortic), prevent blood flowing back the wrong way.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2598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Musculoskeletal System:</a:t>
            </a:r>
            <a:br>
              <a:rPr lang="en-AU" dirty="0" smtClean="0"/>
            </a:br>
            <a:r>
              <a:rPr lang="en-AU" dirty="0" smtClean="0"/>
              <a:t>Bones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The Heart – Right Side</a:t>
            </a:r>
            <a:endParaRPr lang="en-AU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006" y="1825625"/>
            <a:ext cx="6886591" cy="4351338"/>
          </a:xfrm>
        </p:spPr>
        <p:txBody>
          <a:bodyPr>
            <a:noAutofit/>
          </a:bodyPr>
          <a:lstStyle/>
          <a:p>
            <a:pPr marL="457200" indent="-457200"/>
            <a:r>
              <a:rPr lang="en-AU" dirty="0"/>
              <a:t>Deoxygenated blood from the body enters the heart through the </a:t>
            </a:r>
            <a:r>
              <a:rPr lang="en-AU" b="1" dirty="0"/>
              <a:t>vena cava</a:t>
            </a:r>
            <a:r>
              <a:rPr lang="en-AU" dirty="0"/>
              <a:t>.</a:t>
            </a:r>
          </a:p>
          <a:p>
            <a:pPr marL="457200" indent="-457200"/>
            <a:r>
              <a:rPr lang="en-AU" dirty="0"/>
              <a:t>It enters the </a:t>
            </a:r>
            <a:r>
              <a:rPr lang="en-AU" b="1" dirty="0"/>
              <a:t>right atrium</a:t>
            </a:r>
            <a:r>
              <a:rPr lang="en-AU" dirty="0"/>
              <a:t>, and is pumped into the </a:t>
            </a:r>
            <a:r>
              <a:rPr lang="en-AU" b="1" dirty="0"/>
              <a:t>right ventricle</a:t>
            </a:r>
            <a:r>
              <a:rPr lang="en-AU" dirty="0"/>
              <a:t>.</a:t>
            </a:r>
          </a:p>
          <a:p>
            <a:pPr marL="457200" indent="-457200"/>
            <a:r>
              <a:rPr lang="en-AU" dirty="0"/>
              <a:t>The deoxygenated blood then is pumped out to the lungs through the </a:t>
            </a:r>
            <a:r>
              <a:rPr lang="en-AU" b="1" dirty="0"/>
              <a:t>pulmonary artery</a:t>
            </a:r>
            <a:r>
              <a:rPr lang="en-AU" dirty="0"/>
              <a:t>.</a:t>
            </a:r>
          </a:p>
          <a:p>
            <a:pPr marL="457200" indent="-457200"/>
            <a:r>
              <a:rPr lang="en-AU" b="1" dirty="0"/>
              <a:t>Valves</a:t>
            </a:r>
            <a:r>
              <a:rPr lang="en-AU" dirty="0"/>
              <a:t> (tricuspid and pulmonary) prevent blood flowing back the wrong way.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2598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Blood Vessels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8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999268" y="2395812"/>
            <a:ext cx="4160796" cy="3479938"/>
            <a:chOff x="7999268" y="2395812"/>
            <a:chExt cx="4160796" cy="34799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9433" t="7238" r="18554" b="9777"/>
            <a:stretch/>
          </p:blipFill>
          <p:spPr>
            <a:xfrm>
              <a:off x="7999268" y="2395812"/>
              <a:ext cx="4160796" cy="3479938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8132567" y="4058915"/>
              <a:ext cx="1603588" cy="1752055"/>
              <a:chOff x="7971849" y="3338481"/>
              <a:chExt cx="1603588" cy="175205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971849" y="4628871"/>
                <a:ext cx="971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Artery</a:t>
                </a:r>
                <a:endParaRPr lang="en-AU" sz="2400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8947619" y="3338481"/>
                <a:ext cx="627818" cy="15212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Arteries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 marL="457200" indent="-457200"/>
            <a:r>
              <a:rPr lang="en-US" altLang="en-US" sz="3200" dirty="0" smtClean="0"/>
              <a:t>Transports </a:t>
            </a:r>
            <a:r>
              <a:rPr lang="en-US" altLang="en-US" sz="3200" dirty="0"/>
              <a:t>blood </a:t>
            </a:r>
            <a:r>
              <a:rPr lang="en-US" altLang="en-US" sz="3200" b="1" dirty="0"/>
              <a:t>away</a:t>
            </a:r>
            <a:r>
              <a:rPr lang="en-US" altLang="en-US" sz="3200" dirty="0"/>
              <a:t> from heart.</a:t>
            </a:r>
          </a:p>
          <a:p>
            <a:pPr marL="457200" indent="-457200"/>
            <a:r>
              <a:rPr lang="en-AU" sz="3200" dirty="0"/>
              <a:t>They have </a:t>
            </a:r>
            <a:r>
              <a:rPr lang="en-AU" sz="3200" b="1" dirty="0"/>
              <a:t>thick</a:t>
            </a:r>
            <a:r>
              <a:rPr lang="en-AU" sz="3200" b="1" dirty="0" smtClean="0"/>
              <a:t>, muscular</a:t>
            </a:r>
            <a:r>
              <a:rPr lang="en-AU" sz="3200" dirty="0" smtClean="0"/>
              <a:t> </a:t>
            </a:r>
            <a:r>
              <a:rPr lang="en-AU" sz="3200" dirty="0"/>
              <a:t>walls to </a:t>
            </a:r>
            <a:r>
              <a:rPr lang="en-US" altLang="en-US" sz="3200" dirty="0"/>
              <a:t>provide </a:t>
            </a:r>
            <a:r>
              <a:rPr lang="en-US" altLang="en-US" sz="3200" b="1" dirty="0"/>
              <a:t>strength</a:t>
            </a:r>
            <a:r>
              <a:rPr lang="en-US" altLang="en-US" sz="3200" dirty="0"/>
              <a:t> for high pressure pumping of blood.</a:t>
            </a:r>
          </a:p>
          <a:p>
            <a:pPr marL="457200" indent="-457200"/>
            <a:r>
              <a:rPr lang="en-US" altLang="en-US" sz="3200" dirty="0"/>
              <a:t>They are </a:t>
            </a:r>
            <a:r>
              <a:rPr lang="en-US" altLang="en-US" sz="3200" b="1" dirty="0"/>
              <a:t>elastic</a:t>
            </a:r>
            <a:r>
              <a:rPr lang="en-US" altLang="en-US" sz="3200" dirty="0"/>
              <a:t> to maintain blood pressure even when the heart relaxes.</a:t>
            </a:r>
          </a:p>
          <a:p>
            <a:pPr marL="457200" indent="-457200"/>
            <a:r>
              <a:rPr lang="en-US" altLang="en-US" sz="3200" dirty="0"/>
              <a:t>The arteries dilate and constrict, which creates a pulse</a:t>
            </a:r>
            <a:r>
              <a:rPr lang="en-US" altLang="en-US" sz="3200" dirty="0" smtClean="0"/>
              <a:t>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4268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539" t="13234" r="6649" b="6552"/>
          <a:stretch/>
        </p:blipFill>
        <p:spPr>
          <a:xfrm>
            <a:off x="7847618" y="4908935"/>
            <a:ext cx="4295839" cy="18103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709779" y="786939"/>
            <a:ext cx="4160796" cy="3479938"/>
            <a:chOff x="7709779" y="786939"/>
            <a:chExt cx="4160796" cy="34799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9433" t="7238" r="18554" b="9777"/>
            <a:stretch/>
          </p:blipFill>
          <p:spPr>
            <a:xfrm>
              <a:off x="7709779" y="786939"/>
              <a:ext cx="4160796" cy="3479938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0402171" y="829897"/>
              <a:ext cx="1380736" cy="1110781"/>
              <a:chOff x="10530942" y="1718336"/>
              <a:chExt cx="1380736" cy="111078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1181285" y="1718336"/>
                <a:ext cx="7303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 smtClean="0"/>
                  <a:t>Vein</a:t>
                </a:r>
                <a:endParaRPr lang="en-AU" sz="2400" dirty="0"/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0530942" y="1949169"/>
                <a:ext cx="650343" cy="8799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Veins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870470" cy="4957560"/>
          </a:xfrm>
        </p:spPr>
        <p:txBody>
          <a:bodyPr/>
          <a:lstStyle/>
          <a:p>
            <a:pPr marL="457200" indent="-457200"/>
            <a:r>
              <a:rPr lang="en-AU" altLang="en-US" dirty="0" smtClean="0"/>
              <a:t>Return </a:t>
            </a:r>
            <a:r>
              <a:rPr lang="en-AU" altLang="en-US" dirty="0"/>
              <a:t>blood </a:t>
            </a:r>
            <a:r>
              <a:rPr lang="en-US" altLang="en-US" b="1" dirty="0"/>
              <a:t>back</a:t>
            </a:r>
            <a:r>
              <a:rPr lang="en-US" altLang="en-US" dirty="0"/>
              <a:t> to heart</a:t>
            </a:r>
          </a:p>
          <a:p>
            <a:pPr marL="457200" indent="-457200"/>
            <a:r>
              <a:rPr lang="en-US" altLang="en-US" dirty="0"/>
              <a:t>They have </a:t>
            </a:r>
            <a:r>
              <a:rPr lang="en-US" altLang="en-US" b="1" dirty="0"/>
              <a:t>thinner</a:t>
            </a:r>
            <a:r>
              <a:rPr lang="en-US" altLang="en-US" dirty="0"/>
              <a:t>, more </a:t>
            </a:r>
            <a:r>
              <a:rPr lang="en-US" altLang="en-US" b="1" dirty="0"/>
              <a:t>flexible</a:t>
            </a:r>
            <a:r>
              <a:rPr lang="en-US" altLang="en-US" dirty="0"/>
              <a:t> walls</a:t>
            </a:r>
          </a:p>
          <a:p>
            <a:pPr marL="457200" indent="-457200"/>
            <a:r>
              <a:rPr lang="en-US" altLang="en-US" dirty="0"/>
              <a:t>The blood travels at </a:t>
            </a:r>
            <a:r>
              <a:rPr lang="en-US" altLang="en-US" b="1" dirty="0"/>
              <a:t>low speed</a:t>
            </a:r>
            <a:r>
              <a:rPr lang="en-US" altLang="en-US" dirty="0"/>
              <a:t> and </a:t>
            </a:r>
            <a:r>
              <a:rPr lang="en-US" altLang="en-US" b="1" dirty="0"/>
              <a:t>pressure</a:t>
            </a:r>
            <a:r>
              <a:rPr lang="en-US" altLang="en-US" dirty="0"/>
              <a:t>, due to the distance from the heart.</a:t>
            </a:r>
          </a:p>
          <a:p>
            <a:pPr marL="457200" indent="-457200"/>
            <a:r>
              <a:rPr lang="en-US" altLang="en-US" dirty="0"/>
              <a:t>Veins have </a:t>
            </a:r>
            <a:r>
              <a:rPr lang="en-US" altLang="en-US" b="1" dirty="0"/>
              <a:t>one-way valves </a:t>
            </a:r>
            <a:r>
              <a:rPr lang="en-US" altLang="en-US" dirty="0"/>
              <a:t>which allow blood to flow only toward heart.</a:t>
            </a:r>
          </a:p>
          <a:p>
            <a:pPr marL="457200" indent="-457200"/>
            <a:r>
              <a:rPr lang="en-US" altLang="en-US" dirty="0"/>
              <a:t>Movement of your muscles squeeze the veins, putting enough pressure to move blood along.</a:t>
            </a:r>
          </a:p>
          <a:p>
            <a:pPr marL="457200" indent="-457200"/>
            <a:endParaRPr lang="en-US" alt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3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614"/>
          <a:stretch/>
        </p:blipFill>
        <p:spPr>
          <a:xfrm>
            <a:off x="7543773" y="2259571"/>
            <a:ext cx="4313475" cy="28403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Capillaries</a:t>
            </a:r>
            <a:endParaRPr lang="en-AU" sz="60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625060" cy="4851220"/>
          </a:xfrm>
        </p:spPr>
        <p:txBody>
          <a:bodyPr>
            <a:normAutofit/>
          </a:bodyPr>
          <a:lstStyle/>
          <a:p>
            <a:pPr marL="457200" indent="-457200"/>
            <a:r>
              <a:rPr lang="en-US" altLang="en-US" sz="3200" dirty="0" smtClean="0"/>
              <a:t>Are </a:t>
            </a:r>
            <a:r>
              <a:rPr lang="en-US" altLang="en-US" sz="3200" dirty="0"/>
              <a:t>the </a:t>
            </a:r>
            <a:r>
              <a:rPr lang="en-US" altLang="en-US" sz="3200" b="1" dirty="0"/>
              <a:t>smallest</a:t>
            </a:r>
            <a:r>
              <a:rPr lang="en-US" altLang="en-US" sz="3200" dirty="0"/>
              <a:t> and most numerous of the blood vessels.</a:t>
            </a:r>
          </a:p>
          <a:p>
            <a:pPr marL="457200" indent="-457200"/>
            <a:endParaRPr lang="en-US" altLang="en-US" sz="3200" dirty="0"/>
          </a:p>
          <a:p>
            <a:pPr marL="457200" indent="-457200"/>
            <a:r>
              <a:rPr lang="en-US" altLang="en-US" sz="3200" dirty="0" smtClean="0"/>
              <a:t>They </a:t>
            </a:r>
            <a:r>
              <a:rPr lang="en-US" altLang="en-US" sz="3200" dirty="0"/>
              <a:t>are only </a:t>
            </a:r>
            <a:r>
              <a:rPr lang="en-US" altLang="en-US" sz="3200" b="1" dirty="0"/>
              <a:t>one cell thick </a:t>
            </a:r>
            <a:r>
              <a:rPr lang="en-US" altLang="en-US" sz="3200" dirty="0"/>
              <a:t>allowing exchange of nutrients and oxygen into body cells and transports wastes out of the cells</a:t>
            </a:r>
            <a:r>
              <a:rPr lang="en-US" altLang="en-US" sz="3200" dirty="0" smtClean="0"/>
              <a:t>.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8868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Blood Components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9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999" y="2470068"/>
            <a:ext cx="4269001" cy="32266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Blood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2700" dirty="0" smtClean="0"/>
              <a:t>Is </a:t>
            </a:r>
            <a:r>
              <a:rPr lang="en-AU" sz="2700" dirty="0"/>
              <a:t>the only organ that exists as a liquid.</a:t>
            </a:r>
          </a:p>
          <a:p>
            <a:pPr marL="457200" indent="-457200"/>
            <a:r>
              <a:rPr lang="en-AU" sz="2700" dirty="0"/>
              <a:t>The human body has about 5.5 litres of blood.</a:t>
            </a:r>
          </a:p>
          <a:p>
            <a:pPr marL="457200" indent="-457200"/>
            <a:r>
              <a:rPr lang="en-AU" sz="2700" dirty="0"/>
              <a:t>It is made up of:</a:t>
            </a:r>
          </a:p>
          <a:p>
            <a:pPr marL="914400" lvl="1" indent="-457200"/>
            <a:r>
              <a:rPr lang="en-AU" sz="2700" dirty="0"/>
              <a:t>Plasma</a:t>
            </a:r>
          </a:p>
          <a:p>
            <a:pPr marL="914400" lvl="1" indent="-457200"/>
            <a:r>
              <a:rPr lang="en-AU" sz="2700" dirty="0"/>
              <a:t>Red blood cells</a:t>
            </a:r>
          </a:p>
          <a:p>
            <a:pPr marL="914400" lvl="1" indent="-457200"/>
            <a:r>
              <a:rPr lang="en-AU" sz="2700" dirty="0"/>
              <a:t>White blood cells</a:t>
            </a:r>
          </a:p>
          <a:p>
            <a:pPr marL="914400" lvl="1" indent="-457200"/>
            <a:r>
              <a:rPr lang="en-AU" sz="2700" dirty="0"/>
              <a:t>Platelets</a:t>
            </a:r>
          </a:p>
          <a:p>
            <a:pPr marL="457200" indent="-457200"/>
            <a:r>
              <a:rPr lang="en-AU" sz="2700" dirty="0"/>
              <a:t>It carries water, oxygen, nutrients and wastes.</a:t>
            </a:r>
          </a:p>
          <a:p>
            <a:pPr marL="457200" indent="-457200"/>
            <a:r>
              <a:rPr lang="en-AU" sz="2700" dirty="0"/>
              <a:t>Also helps maintain body temperature</a:t>
            </a:r>
            <a:r>
              <a:rPr lang="en-AU" sz="2700" dirty="0" smtClean="0"/>
              <a:t>.</a:t>
            </a:r>
            <a:endParaRPr lang="en-AU" sz="27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093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716" y="1502229"/>
            <a:ext cx="4054284" cy="32466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Red Blood </a:t>
            </a:r>
            <a:r>
              <a:rPr lang="en-AU" sz="6000" b="1" u="sng" dirty="0" smtClean="0"/>
              <a:t>Cells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7492340" cy="4978936"/>
          </a:xfrm>
        </p:spPr>
        <p:txBody>
          <a:bodyPr>
            <a:noAutofit/>
          </a:bodyPr>
          <a:lstStyle/>
          <a:p>
            <a:pPr marL="457200" indent="-457200"/>
            <a:r>
              <a:rPr lang="en-AU" sz="3200" dirty="0"/>
              <a:t>Are made in the bone marrow of long bones (e.g. femur – thigh bone) and ribs</a:t>
            </a:r>
          </a:p>
          <a:p>
            <a:pPr marL="457200" indent="-457200"/>
            <a:r>
              <a:rPr lang="en-AU" sz="3200" dirty="0"/>
              <a:t>Contains the chemical haemoglobin (gives blood the red colour; it contains iron)</a:t>
            </a:r>
          </a:p>
          <a:p>
            <a:pPr marL="457200" indent="-457200"/>
            <a:r>
              <a:rPr lang="en-AU" sz="3200" dirty="0"/>
              <a:t>Haemoglobin carries oxygen around the body.</a:t>
            </a:r>
          </a:p>
          <a:p>
            <a:pPr marL="457200" indent="-457200"/>
            <a:r>
              <a:rPr lang="en-AU" sz="3200" dirty="0"/>
              <a:t>They are disc-shaped and </a:t>
            </a:r>
            <a:r>
              <a:rPr lang="en-AU" sz="3200" b="1" dirty="0"/>
              <a:t>do not </a:t>
            </a:r>
            <a:r>
              <a:rPr lang="en-AU" sz="3200" dirty="0"/>
              <a:t>have a nucleus.</a:t>
            </a:r>
          </a:p>
          <a:p>
            <a:pPr marL="457200" indent="-457200"/>
            <a:r>
              <a:rPr lang="en-AU" sz="3200" dirty="0"/>
              <a:t>Also called erythrocytes</a:t>
            </a:r>
            <a:r>
              <a:rPr lang="en-AU" sz="3200" dirty="0" smtClean="0"/>
              <a:t>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9506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greenstone.org/greenstone3/sites/nzdl/collect/who/archives/HASH0a06.dir/p42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2" y="4782408"/>
            <a:ext cx="6406738" cy="20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White </a:t>
            </a:r>
            <a:r>
              <a:rPr lang="en-AU" sz="6000" b="1" u="sng" dirty="0"/>
              <a:t>Blood </a:t>
            </a:r>
            <a:r>
              <a:rPr lang="en-AU" sz="6000" b="1" u="sng" dirty="0" smtClean="0"/>
              <a:t>Cells</a:t>
            </a:r>
            <a:endParaRPr lang="en-AU" sz="60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Bigger than red blood cells, but less common.</a:t>
            </a:r>
          </a:p>
          <a:p>
            <a:pPr marL="457200" indent="-457200"/>
            <a:r>
              <a:rPr lang="en-AU" sz="3600" dirty="0"/>
              <a:t>They have no definite shape, but have a nucleus.</a:t>
            </a:r>
          </a:p>
          <a:p>
            <a:pPr marL="457200" indent="-457200"/>
            <a:r>
              <a:rPr lang="en-AU" sz="3600" dirty="0"/>
              <a:t>Help to fight diseases and infections.</a:t>
            </a:r>
          </a:p>
          <a:p>
            <a:pPr marL="457200" indent="-457200"/>
            <a:r>
              <a:rPr lang="en-AU" sz="3600" dirty="0"/>
              <a:t>They protect the body from disease by ‘eating’ foreign material and bacteria in the blood.</a:t>
            </a:r>
          </a:p>
          <a:p>
            <a:pPr marL="457200" indent="-457200"/>
            <a:r>
              <a:rPr lang="en-AU" sz="3600" dirty="0"/>
              <a:t>Also called leukocytes</a:t>
            </a:r>
            <a:r>
              <a:rPr lang="en-AU" sz="3600" dirty="0" smtClean="0"/>
              <a:t>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39399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4"/>
            <a:ext cx="11167753" cy="5032375"/>
          </a:xfrm>
        </p:spPr>
        <p:txBody>
          <a:bodyPr>
            <a:noAutofit/>
          </a:bodyPr>
          <a:lstStyle/>
          <a:p>
            <a:pPr marL="457200" indent="-457200"/>
            <a:r>
              <a:rPr lang="en-AU" sz="3200" dirty="0" smtClean="0"/>
              <a:t>Are </a:t>
            </a:r>
            <a:r>
              <a:rPr lang="en-AU" sz="3200" dirty="0"/>
              <a:t>tiny cells with no nucleus.</a:t>
            </a:r>
          </a:p>
          <a:p>
            <a:pPr marL="457200" indent="-457200"/>
            <a:r>
              <a:rPr lang="en-AU" sz="3200" dirty="0"/>
              <a:t>Platelets are made of broken bits of cells produced by the bone marrow.</a:t>
            </a:r>
          </a:p>
          <a:p>
            <a:pPr marL="457200" indent="-457200"/>
            <a:r>
              <a:rPr lang="en-AU" sz="3200" dirty="0"/>
              <a:t>Form sticky clots that plug up damaged blood vessels and stop bleeding.</a:t>
            </a:r>
          </a:p>
          <a:p>
            <a:pPr marL="914400" lvl="1" indent="-457200"/>
            <a:r>
              <a:rPr lang="en-AU" sz="3200" dirty="0"/>
              <a:t>Too many – causes clots to form in blood vessels (</a:t>
            </a:r>
            <a:r>
              <a:rPr lang="en-AU" sz="3200" i="1" dirty="0"/>
              <a:t>heart – angina; brain – stroke</a:t>
            </a:r>
            <a:r>
              <a:rPr lang="en-AU" sz="3200" dirty="0"/>
              <a:t>)</a:t>
            </a:r>
          </a:p>
          <a:p>
            <a:pPr marL="914400" lvl="1" indent="-457200"/>
            <a:r>
              <a:rPr lang="en-AU" sz="3200" dirty="0"/>
              <a:t>Too few – blood does not clot, causing excessive bleeding</a:t>
            </a:r>
          </a:p>
          <a:p>
            <a:pPr marL="457200" indent="-457200"/>
            <a:r>
              <a:rPr lang="en-AU" sz="3200" dirty="0"/>
              <a:t>Also called thrombocytes.</a:t>
            </a:r>
          </a:p>
          <a:p>
            <a:pPr marL="457200" indent="-457200"/>
            <a:endParaRPr lang="en-AU" sz="3200" dirty="0"/>
          </a:p>
          <a:p>
            <a:endParaRPr lang="en-AU" sz="3600" dirty="0"/>
          </a:p>
        </p:txBody>
      </p:sp>
      <p:pic>
        <p:nvPicPr>
          <p:cNvPr id="8" name="Picture 4" descr="http://www.cartage.org.lb/en/themes/sciences/lifescience/generalbiology/physiology/CirculatorySystem/CirculatorySystem/Blood/9275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22" y="98419"/>
            <a:ext cx="2659847" cy="20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Platelets</a:t>
            </a:r>
            <a:endParaRPr lang="en-AU" sz="6000" u="sng" dirty="0"/>
          </a:p>
        </p:txBody>
      </p:sp>
    </p:spTree>
    <p:extLst>
      <p:ext uri="{BB962C8B-B14F-4D97-AF65-F5344CB8AC3E}">
        <p14:creationId xmlns:p14="http://schemas.microsoft.com/office/powerpoint/2010/main" val="11598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2" y="3248986"/>
            <a:ext cx="4477685" cy="36090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Characteristics of </a:t>
            </a:r>
            <a:r>
              <a:rPr lang="en-AU" sz="6000" b="1" u="sng" dirty="0" smtClean="0"/>
              <a:t>Bones</a:t>
            </a:r>
            <a:endParaRPr lang="en-AU" sz="6000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Bones </a:t>
            </a:r>
            <a:r>
              <a:rPr lang="en-AU" dirty="0"/>
              <a:t>need to be </a:t>
            </a:r>
            <a:r>
              <a:rPr lang="en-AU" b="1" dirty="0"/>
              <a:t>strong</a:t>
            </a:r>
            <a:r>
              <a:rPr lang="en-AU" dirty="0"/>
              <a:t> so they don’t snap under normal </a:t>
            </a:r>
            <a:r>
              <a:rPr lang="en-AU" dirty="0" smtClean="0"/>
              <a:t>activity.</a:t>
            </a:r>
          </a:p>
          <a:p>
            <a:r>
              <a:rPr lang="en-AU" dirty="0" smtClean="0"/>
              <a:t>They </a:t>
            </a:r>
            <a:r>
              <a:rPr lang="en-AU" dirty="0"/>
              <a:t>must be </a:t>
            </a:r>
            <a:r>
              <a:rPr lang="en-AU" b="1" dirty="0"/>
              <a:t>light</a:t>
            </a:r>
            <a:r>
              <a:rPr lang="en-AU" dirty="0"/>
              <a:t> so they can be moved by </a:t>
            </a:r>
            <a:r>
              <a:rPr lang="en-AU" dirty="0" smtClean="0"/>
              <a:t>muscles.</a:t>
            </a:r>
          </a:p>
          <a:p>
            <a:r>
              <a:rPr lang="en-AU" dirty="0" smtClean="0"/>
              <a:t>They </a:t>
            </a:r>
            <a:r>
              <a:rPr lang="en-AU" dirty="0"/>
              <a:t>must be </a:t>
            </a:r>
            <a:r>
              <a:rPr lang="en-AU" b="1" dirty="0"/>
              <a:t>elastic</a:t>
            </a:r>
            <a:r>
              <a:rPr lang="en-AU" dirty="0"/>
              <a:t> so they can be compressed and stretched without breaking.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47" r="24781"/>
          <a:stretch/>
        </p:blipFill>
        <p:spPr>
          <a:xfrm>
            <a:off x="8902535" y="2371889"/>
            <a:ext cx="3289465" cy="36486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Plasma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8020792" cy="5032375"/>
          </a:xfrm>
        </p:spPr>
        <p:txBody>
          <a:bodyPr>
            <a:normAutofit/>
          </a:bodyPr>
          <a:lstStyle/>
          <a:p>
            <a:pPr marL="457200" indent="-457200"/>
            <a:r>
              <a:rPr lang="en-AU" sz="3600" dirty="0"/>
              <a:t>Is a clear, yellowish liquid that is mostly water.</a:t>
            </a:r>
          </a:p>
          <a:p>
            <a:pPr marL="457200" indent="-457200"/>
            <a:r>
              <a:rPr lang="en-AU" sz="3600" dirty="0"/>
              <a:t>Contains dissolved materials such as nutrients, hormones and wastes.</a:t>
            </a:r>
          </a:p>
          <a:p>
            <a:pPr marL="457200" indent="-457200"/>
            <a:r>
              <a:rPr lang="en-AU" sz="3600" dirty="0"/>
              <a:t>Red blood cells, white blood cells, and platelets are suspended in the plasma.</a:t>
            </a:r>
          </a:p>
          <a:p>
            <a:pPr marL="457200" indent="-457200"/>
            <a:r>
              <a:rPr lang="en-AU" sz="3600" dirty="0"/>
              <a:t>Helps regulate body temperature by transferring heat around the body.</a:t>
            </a:r>
          </a:p>
          <a:p>
            <a:pPr marL="457200" indent="-457200"/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1873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4189"/>
            <a:ext cx="9144000" cy="2387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Circulation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55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The Heart Contracts and </a:t>
            </a:r>
            <a:r>
              <a:rPr lang="en-AU" sz="6000" b="1" u="sng" dirty="0" smtClean="0"/>
              <a:t>Relaxes</a:t>
            </a:r>
            <a:endParaRPr lang="en-AU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The heart beat begins when the heart muscles</a:t>
            </a:r>
            <a:br>
              <a:rPr lang="en-GB" smtClean="0"/>
            </a:br>
            <a:r>
              <a:rPr lang="en-GB" smtClean="0"/>
              <a:t> relax and blood flows into the atria.</a:t>
            </a:r>
          </a:p>
          <a:p>
            <a:r>
              <a:rPr lang="en-GB" smtClean="0"/>
              <a:t>The atria then contract and the valves open </a:t>
            </a:r>
            <a:br>
              <a:rPr lang="en-GB" smtClean="0"/>
            </a:br>
            <a:r>
              <a:rPr lang="en-GB" smtClean="0"/>
              <a:t>to allow blood into the ventricles.</a:t>
            </a:r>
          </a:p>
          <a:p>
            <a:endParaRPr lang="en-GB" smtClean="0"/>
          </a:p>
          <a:p>
            <a:endParaRPr lang="en-GB" smtClean="0"/>
          </a:p>
          <a:p>
            <a:endParaRPr lang="en-AU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73993" y="3729753"/>
            <a:ext cx="5327650" cy="3124200"/>
            <a:chOff x="340" y="528"/>
            <a:chExt cx="3356" cy="1968"/>
          </a:xfrm>
        </p:grpSpPr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1104" y="624"/>
              <a:ext cx="1440" cy="1872"/>
              <a:chOff x="1681" y="864"/>
              <a:chExt cx="2016" cy="2447"/>
            </a:xfrm>
          </p:grpSpPr>
          <p:sp>
            <p:nvSpPr>
              <p:cNvPr id="10" name="Freeform 23"/>
              <p:cNvSpPr>
                <a:spLocks/>
              </p:cNvSpPr>
              <p:nvPr/>
            </p:nvSpPr>
            <p:spPr bwMode="auto">
              <a:xfrm>
                <a:off x="3044" y="1200"/>
                <a:ext cx="602" cy="731"/>
              </a:xfrm>
              <a:custGeom>
                <a:avLst/>
                <a:gdLst>
                  <a:gd name="T0" fmla="*/ 76 w 602"/>
                  <a:gd name="T1" fmla="*/ 159 h 781"/>
                  <a:gd name="T2" fmla="*/ 0 w 602"/>
                  <a:gd name="T3" fmla="*/ 214 h 781"/>
                  <a:gd name="T4" fmla="*/ 11 w 602"/>
                  <a:gd name="T5" fmla="*/ 345 h 781"/>
                  <a:gd name="T6" fmla="*/ 87 w 602"/>
                  <a:gd name="T7" fmla="*/ 585 h 781"/>
                  <a:gd name="T8" fmla="*/ 120 w 602"/>
                  <a:gd name="T9" fmla="*/ 650 h 781"/>
                  <a:gd name="T10" fmla="*/ 185 w 602"/>
                  <a:gd name="T11" fmla="*/ 694 h 781"/>
                  <a:gd name="T12" fmla="*/ 251 w 602"/>
                  <a:gd name="T13" fmla="*/ 781 h 781"/>
                  <a:gd name="T14" fmla="*/ 327 w 602"/>
                  <a:gd name="T15" fmla="*/ 770 h 781"/>
                  <a:gd name="T16" fmla="*/ 458 w 602"/>
                  <a:gd name="T17" fmla="*/ 585 h 781"/>
                  <a:gd name="T18" fmla="*/ 501 w 602"/>
                  <a:gd name="T19" fmla="*/ 530 h 781"/>
                  <a:gd name="T20" fmla="*/ 556 w 602"/>
                  <a:gd name="T21" fmla="*/ 475 h 781"/>
                  <a:gd name="T22" fmla="*/ 600 w 602"/>
                  <a:gd name="T23" fmla="*/ 225 h 781"/>
                  <a:gd name="T24" fmla="*/ 523 w 602"/>
                  <a:gd name="T25" fmla="*/ 61 h 781"/>
                  <a:gd name="T26" fmla="*/ 261 w 602"/>
                  <a:gd name="T27" fmla="*/ 39 h 781"/>
                  <a:gd name="T28" fmla="*/ 196 w 602"/>
                  <a:gd name="T29" fmla="*/ 61 h 781"/>
                  <a:gd name="T30" fmla="*/ 163 w 602"/>
                  <a:gd name="T31" fmla="*/ 72 h 781"/>
                  <a:gd name="T32" fmla="*/ 98 w 602"/>
                  <a:gd name="T33" fmla="*/ 115 h 781"/>
                  <a:gd name="T34" fmla="*/ 76 w 602"/>
                  <a:gd name="T35" fmla="*/ 159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2" h="781">
                    <a:moveTo>
                      <a:pt x="76" y="159"/>
                    </a:moveTo>
                    <a:cubicBezTo>
                      <a:pt x="0" y="185"/>
                      <a:pt x="18" y="159"/>
                      <a:pt x="0" y="214"/>
                    </a:cubicBezTo>
                    <a:cubicBezTo>
                      <a:pt x="4" y="258"/>
                      <a:pt x="4" y="302"/>
                      <a:pt x="11" y="345"/>
                    </a:cubicBezTo>
                    <a:cubicBezTo>
                      <a:pt x="24" y="422"/>
                      <a:pt x="62" y="512"/>
                      <a:pt x="87" y="585"/>
                    </a:cubicBezTo>
                    <a:cubicBezTo>
                      <a:pt x="95" y="608"/>
                      <a:pt x="101" y="633"/>
                      <a:pt x="120" y="650"/>
                    </a:cubicBezTo>
                    <a:cubicBezTo>
                      <a:pt x="140" y="667"/>
                      <a:pt x="185" y="694"/>
                      <a:pt x="185" y="694"/>
                    </a:cubicBezTo>
                    <a:cubicBezTo>
                      <a:pt x="199" y="735"/>
                      <a:pt x="227" y="745"/>
                      <a:pt x="251" y="781"/>
                    </a:cubicBezTo>
                    <a:cubicBezTo>
                      <a:pt x="276" y="777"/>
                      <a:pt x="303" y="777"/>
                      <a:pt x="327" y="770"/>
                    </a:cubicBezTo>
                    <a:cubicBezTo>
                      <a:pt x="397" y="749"/>
                      <a:pt x="420" y="640"/>
                      <a:pt x="458" y="585"/>
                    </a:cubicBezTo>
                    <a:cubicBezTo>
                      <a:pt x="479" y="521"/>
                      <a:pt x="453" y="579"/>
                      <a:pt x="501" y="530"/>
                    </a:cubicBezTo>
                    <a:cubicBezTo>
                      <a:pt x="570" y="459"/>
                      <a:pt x="472" y="531"/>
                      <a:pt x="556" y="475"/>
                    </a:cubicBezTo>
                    <a:cubicBezTo>
                      <a:pt x="602" y="408"/>
                      <a:pt x="593" y="303"/>
                      <a:pt x="600" y="225"/>
                    </a:cubicBezTo>
                    <a:cubicBezTo>
                      <a:pt x="586" y="155"/>
                      <a:pt x="600" y="87"/>
                      <a:pt x="523" y="61"/>
                    </a:cubicBezTo>
                    <a:cubicBezTo>
                      <a:pt x="434" y="0"/>
                      <a:pt x="400" y="31"/>
                      <a:pt x="261" y="39"/>
                    </a:cubicBezTo>
                    <a:cubicBezTo>
                      <a:pt x="239" y="46"/>
                      <a:pt x="218" y="54"/>
                      <a:pt x="196" y="61"/>
                    </a:cubicBezTo>
                    <a:cubicBezTo>
                      <a:pt x="185" y="65"/>
                      <a:pt x="163" y="72"/>
                      <a:pt x="163" y="72"/>
                    </a:cubicBezTo>
                    <a:cubicBezTo>
                      <a:pt x="141" y="86"/>
                      <a:pt x="120" y="101"/>
                      <a:pt x="98" y="115"/>
                    </a:cubicBezTo>
                    <a:cubicBezTo>
                      <a:pt x="58" y="141"/>
                      <a:pt x="59" y="125"/>
                      <a:pt x="76" y="159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1" name="Freeform 24"/>
              <p:cNvSpPr>
                <a:spLocks/>
              </p:cNvSpPr>
              <p:nvPr/>
            </p:nvSpPr>
            <p:spPr bwMode="auto">
              <a:xfrm>
                <a:off x="1735" y="1388"/>
                <a:ext cx="512" cy="653"/>
              </a:xfrm>
              <a:custGeom>
                <a:avLst/>
                <a:gdLst>
                  <a:gd name="T0" fmla="*/ 0 w 512"/>
                  <a:gd name="T1" fmla="*/ 227 h 653"/>
                  <a:gd name="T2" fmla="*/ 98 w 512"/>
                  <a:gd name="T3" fmla="*/ 456 h 653"/>
                  <a:gd name="T4" fmla="*/ 120 w 512"/>
                  <a:gd name="T5" fmla="*/ 488 h 653"/>
                  <a:gd name="T6" fmla="*/ 185 w 512"/>
                  <a:gd name="T7" fmla="*/ 532 h 653"/>
                  <a:gd name="T8" fmla="*/ 240 w 512"/>
                  <a:gd name="T9" fmla="*/ 576 h 653"/>
                  <a:gd name="T10" fmla="*/ 261 w 512"/>
                  <a:gd name="T11" fmla="*/ 608 h 653"/>
                  <a:gd name="T12" fmla="*/ 294 w 512"/>
                  <a:gd name="T13" fmla="*/ 630 h 653"/>
                  <a:gd name="T14" fmla="*/ 403 w 512"/>
                  <a:gd name="T15" fmla="*/ 554 h 653"/>
                  <a:gd name="T16" fmla="*/ 469 w 512"/>
                  <a:gd name="T17" fmla="*/ 510 h 653"/>
                  <a:gd name="T18" fmla="*/ 512 w 512"/>
                  <a:gd name="T19" fmla="*/ 401 h 653"/>
                  <a:gd name="T20" fmla="*/ 403 w 512"/>
                  <a:gd name="T21" fmla="*/ 107 h 653"/>
                  <a:gd name="T22" fmla="*/ 272 w 512"/>
                  <a:gd name="T23" fmla="*/ 41 h 653"/>
                  <a:gd name="T24" fmla="*/ 130 w 512"/>
                  <a:gd name="T25" fmla="*/ 30 h 653"/>
                  <a:gd name="T26" fmla="*/ 65 w 512"/>
                  <a:gd name="T27" fmla="*/ 74 h 653"/>
                  <a:gd name="T28" fmla="*/ 0 w 512"/>
                  <a:gd name="T29" fmla="*/ 22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653">
                    <a:moveTo>
                      <a:pt x="0" y="227"/>
                    </a:moveTo>
                    <a:cubicBezTo>
                      <a:pt x="11" y="314"/>
                      <a:pt x="21" y="405"/>
                      <a:pt x="98" y="456"/>
                    </a:cubicBezTo>
                    <a:cubicBezTo>
                      <a:pt x="105" y="467"/>
                      <a:pt x="110" y="479"/>
                      <a:pt x="120" y="488"/>
                    </a:cubicBezTo>
                    <a:cubicBezTo>
                      <a:pt x="140" y="505"/>
                      <a:pt x="185" y="532"/>
                      <a:pt x="185" y="532"/>
                    </a:cubicBezTo>
                    <a:cubicBezTo>
                      <a:pt x="248" y="626"/>
                      <a:pt x="164" y="516"/>
                      <a:pt x="240" y="576"/>
                    </a:cubicBezTo>
                    <a:cubicBezTo>
                      <a:pt x="250" y="584"/>
                      <a:pt x="252" y="599"/>
                      <a:pt x="261" y="608"/>
                    </a:cubicBezTo>
                    <a:cubicBezTo>
                      <a:pt x="270" y="617"/>
                      <a:pt x="283" y="623"/>
                      <a:pt x="294" y="630"/>
                    </a:cubicBezTo>
                    <a:cubicBezTo>
                      <a:pt x="466" y="601"/>
                      <a:pt x="254" y="653"/>
                      <a:pt x="403" y="554"/>
                    </a:cubicBezTo>
                    <a:cubicBezTo>
                      <a:pt x="425" y="539"/>
                      <a:pt x="469" y="510"/>
                      <a:pt x="469" y="510"/>
                    </a:cubicBezTo>
                    <a:cubicBezTo>
                      <a:pt x="493" y="473"/>
                      <a:pt x="501" y="444"/>
                      <a:pt x="512" y="401"/>
                    </a:cubicBezTo>
                    <a:cubicBezTo>
                      <a:pt x="499" y="282"/>
                      <a:pt x="470" y="205"/>
                      <a:pt x="403" y="107"/>
                    </a:cubicBezTo>
                    <a:cubicBezTo>
                      <a:pt x="391" y="89"/>
                      <a:pt x="295" y="49"/>
                      <a:pt x="272" y="41"/>
                    </a:cubicBezTo>
                    <a:cubicBezTo>
                      <a:pt x="219" y="4"/>
                      <a:pt x="227" y="0"/>
                      <a:pt x="130" y="30"/>
                    </a:cubicBezTo>
                    <a:cubicBezTo>
                      <a:pt x="105" y="38"/>
                      <a:pt x="65" y="74"/>
                      <a:pt x="65" y="74"/>
                    </a:cubicBezTo>
                    <a:cubicBezTo>
                      <a:pt x="31" y="124"/>
                      <a:pt x="0" y="164"/>
                      <a:pt x="0" y="227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2" name="Freeform 25"/>
              <p:cNvSpPr>
                <a:spLocks/>
              </p:cNvSpPr>
              <p:nvPr/>
            </p:nvSpPr>
            <p:spPr bwMode="auto">
              <a:xfrm>
                <a:off x="1681" y="1127"/>
                <a:ext cx="2016" cy="2184"/>
              </a:xfrm>
              <a:custGeom>
                <a:avLst/>
                <a:gdLst>
                  <a:gd name="T0" fmla="*/ 68 w 2381"/>
                  <a:gd name="T1" fmla="*/ 799 h 2184"/>
                  <a:gd name="T2" fmla="*/ 297 w 2381"/>
                  <a:gd name="T3" fmla="*/ 1464 h 2184"/>
                  <a:gd name="T4" fmla="*/ 570 w 2381"/>
                  <a:gd name="T5" fmla="*/ 1824 h 2184"/>
                  <a:gd name="T6" fmla="*/ 679 w 2381"/>
                  <a:gd name="T7" fmla="*/ 1966 h 2184"/>
                  <a:gd name="T8" fmla="*/ 876 w 2381"/>
                  <a:gd name="T9" fmla="*/ 2097 h 2184"/>
                  <a:gd name="T10" fmla="*/ 1072 w 2381"/>
                  <a:gd name="T11" fmla="*/ 2162 h 2184"/>
                  <a:gd name="T12" fmla="*/ 1410 w 2381"/>
                  <a:gd name="T13" fmla="*/ 2086 h 2184"/>
                  <a:gd name="T14" fmla="*/ 1497 w 2381"/>
                  <a:gd name="T15" fmla="*/ 2009 h 2184"/>
                  <a:gd name="T16" fmla="*/ 1737 w 2381"/>
                  <a:gd name="T17" fmla="*/ 1639 h 2184"/>
                  <a:gd name="T18" fmla="*/ 1977 w 2381"/>
                  <a:gd name="T19" fmla="*/ 1235 h 2184"/>
                  <a:gd name="T20" fmla="*/ 2087 w 2381"/>
                  <a:gd name="T21" fmla="*/ 1039 h 2184"/>
                  <a:gd name="T22" fmla="*/ 2152 w 2381"/>
                  <a:gd name="T23" fmla="*/ 809 h 2184"/>
                  <a:gd name="T24" fmla="*/ 2283 w 2381"/>
                  <a:gd name="T25" fmla="*/ 668 h 2184"/>
                  <a:gd name="T26" fmla="*/ 2370 w 2381"/>
                  <a:gd name="T27" fmla="*/ 439 h 2184"/>
                  <a:gd name="T28" fmla="*/ 2185 w 2381"/>
                  <a:gd name="T29" fmla="*/ 449 h 2184"/>
                  <a:gd name="T30" fmla="*/ 1999 w 2381"/>
                  <a:gd name="T31" fmla="*/ 635 h 2184"/>
                  <a:gd name="T32" fmla="*/ 1945 w 2381"/>
                  <a:gd name="T33" fmla="*/ 799 h 2184"/>
                  <a:gd name="T34" fmla="*/ 1999 w 2381"/>
                  <a:gd name="T35" fmla="*/ 886 h 2184"/>
                  <a:gd name="T36" fmla="*/ 1781 w 2381"/>
                  <a:gd name="T37" fmla="*/ 1039 h 2184"/>
                  <a:gd name="T38" fmla="*/ 1716 w 2381"/>
                  <a:gd name="T39" fmla="*/ 1126 h 2184"/>
                  <a:gd name="T40" fmla="*/ 1519 w 2381"/>
                  <a:gd name="T41" fmla="*/ 1409 h 2184"/>
                  <a:gd name="T42" fmla="*/ 1334 w 2381"/>
                  <a:gd name="T43" fmla="*/ 1715 h 2184"/>
                  <a:gd name="T44" fmla="*/ 1214 w 2381"/>
                  <a:gd name="T45" fmla="*/ 1759 h 2184"/>
                  <a:gd name="T46" fmla="*/ 1127 w 2381"/>
                  <a:gd name="T47" fmla="*/ 1213 h 2184"/>
                  <a:gd name="T48" fmla="*/ 1290 w 2381"/>
                  <a:gd name="T49" fmla="*/ 460 h 2184"/>
                  <a:gd name="T50" fmla="*/ 1257 w 2381"/>
                  <a:gd name="T51" fmla="*/ 46 h 2184"/>
                  <a:gd name="T52" fmla="*/ 1137 w 2381"/>
                  <a:gd name="T53" fmla="*/ 242 h 2184"/>
                  <a:gd name="T54" fmla="*/ 1061 w 2381"/>
                  <a:gd name="T55" fmla="*/ 439 h 2184"/>
                  <a:gd name="T56" fmla="*/ 876 w 2381"/>
                  <a:gd name="T57" fmla="*/ 57 h 2184"/>
                  <a:gd name="T58" fmla="*/ 941 w 2381"/>
                  <a:gd name="T59" fmla="*/ 231 h 2184"/>
                  <a:gd name="T60" fmla="*/ 908 w 2381"/>
                  <a:gd name="T61" fmla="*/ 449 h 2184"/>
                  <a:gd name="T62" fmla="*/ 1007 w 2381"/>
                  <a:gd name="T63" fmla="*/ 831 h 2184"/>
                  <a:gd name="T64" fmla="*/ 1061 w 2381"/>
                  <a:gd name="T65" fmla="*/ 1366 h 2184"/>
                  <a:gd name="T66" fmla="*/ 865 w 2381"/>
                  <a:gd name="T67" fmla="*/ 1671 h 2184"/>
                  <a:gd name="T68" fmla="*/ 647 w 2381"/>
                  <a:gd name="T69" fmla="*/ 1453 h 2184"/>
                  <a:gd name="T70" fmla="*/ 483 w 2381"/>
                  <a:gd name="T71" fmla="*/ 1366 h 2184"/>
                  <a:gd name="T72" fmla="*/ 417 w 2381"/>
                  <a:gd name="T73" fmla="*/ 1268 h 2184"/>
                  <a:gd name="T74" fmla="*/ 254 w 2381"/>
                  <a:gd name="T75" fmla="*/ 973 h 2184"/>
                  <a:gd name="T76" fmla="*/ 396 w 2381"/>
                  <a:gd name="T77" fmla="*/ 929 h 2184"/>
                  <a:gd name="T78" fmla="*/ 232 w 2381"/>
                  <a:gd name="T79" fmla="*/ 711 h 2184"/>
                  <a:gd name="T80" fmla="*/ 145 w 2381"/>
                  <a:gd name="T81" fmla="*/ 602 h 2184"/>
                  <a:gd name="T82" fmla="*/ 90 w 2381"/>
                  <a:gd name="T83" fmla="*/ 373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1" h="2184">
                    <a:moveTo>
                      <a:pt x="36" y="417"/>
                    </a:moveTo>
                    <a:cubicBezTo>
                      <a:pt x="17" y="472"/>
                      <a:pt x="10" y="521"/>
                      <a:pt x="3" y="580"/>
                    </a:cubicBezTo>
                    <a:cubicBezTo>
                      <a:pt x="10" y="656"/>
                      <a:pt x="0" y="752"/>
                      <a:pt x="68" y="799"/>
                    </a:cubicBezTo>
                    <a:cubicBezTo>
                      <a:pt x="83" y="821"/>
                      <a:pt x="97" y="842"/>
                      <a:pt x="112" y="864"/>
                    </a:cubicBezTo>
                    <a:cubicBezTo>
                      <a:pt x="119" y="875"/>
                      <a:pt x="134" y="897"/>
                      <a:pt x="134" y="897"/>
                    </a:cubicBezTo>
                    <a:cubicBezTo>
                      <a:pt x="158" y="1089"/>
                      <a:pt x="213" y="1290"/>
                      <a:pt x="297" y="1464"/>
                    </a:cubicBezTo>
                    <a:cubicBezTo>
                      <a:pt x="336" y="1545"/>
                      <a:pt x="373" y="1631"/>
                      <a:pt x="450" y="1682"/>
                    </a:cubicBezTo>
                    <a:cubicBezTo>
                      <a:pt x="501" y="1759"/>
                      <a:pt x="472" y="1734"/>
                      <a:pt x="527" y="1769"/>
                    </a:cubicBezTo>
                    <a:cubicBezTo>
                      <a:pt x="551" y="1849"/>
                      <a:pt x="515" y="1756"/>
                      <a:pt x="570" y="1824"/>
                    </a:cubicBezTo>
                    <a:cubicBezTo>
                      <a:pt x="631" y="1900"/>
                      <a:pt x="519" y="1816"/>
                      <a:pt x="614" y="1879"/>
                    </a:cubicBezTo>
                    <a:cubicBezTo>
                      <a:pt x="636" y="1942"/>
                      <a:pt x="608" y="1884"/>
                      <a:pt x="657" y="1933"/>
                    </a:cubicBezTo>
                    <a:cubicBezTo>
                      <a:pt x="666" y="1942"/>
                      <a:pt x="669" y="1957"/>
                      <a:pt x="679" y="1966"/>
                    </a:cubicBezTo>
                    <a:cubicBezTo>
                      <a:pt x="797" y="2068"/>
                      <a:pt x="702" y="1978"/>
                      <a:pt x="777" y="2020"/>
                    </a:cubicBezTo>
                    <a:cubicBezTo>
                      <a:pt x="800" y="2033"/>
                      <a:pt x="824" y="2045"/>
                      <a:pt x="843" y="2064"/>
                    </a:cubicBezTo>
                    <a:cubicBezTo>
                      <a:pt x="854" y="2075"/>
                      <a:pt x="862" y="2089"/>
                      <a:pt x="876" y="2097"/>
                    </a:cubicBezTo>
                    <a:cubicBezTo>
                      <a:pt x="896" y="2108"/>
                      <a:pt x="919" y="2112"/>
                      <a:pt x="941" y="2119"/>
                    </a:cubicBezTo>
                    <a:cubicBezTo>
                      <a:pt x="974" y="2130"/>
                      <a:pt x="1006" y="2140"/>
                      <a:pt x="1039" y="2151"/>
                    </a:cubicBezTo>
                    <a:cubicBezTo>
                      <a:pt x="1050" y="2155"/>
                      <a:pt x="1061" y="2158"/>
                      <a:pt x="1072" y="2162"/>
                    </a:cubicBezTo>
                    <a:cubicBezTo>
                      <a:pt x="1083" y="2166"/>
                      <a:pt x="1105" y="2173"/>
                      <a:pt x="1105" y="2173"/>
                    </a:cubicBezTo>
                    <a:cubicBezTo>
                      <a:pt x="1174" y="2169"/>
                      <a:pt x="1251" y="2184"/>
                      <a:pt x="1312" y="2151"/>
                    </a:cubicBezTo>
                    <a:cubicBezTo>
                      <a:pt x="1315" y="2149"/>
                      <a:pt x="1392" y="2098"/>
                      <a:pt x="1410" y="2086"/>
                    </a:cubicBezTo>
                    <a:cubicBezTo>
                      <a:pt x="1421" y="2079"/>
                      <a:pt x="1443" y="2064"/>
                      <a:pt x="1443" y="2064"/>
                    </a:cubicBezTo>
                    <a:cubicBezTo>
                      <a:pt x="1450" y="2053"/>
                      <a:pt x="1456" y="2040"/>
                      <a:pt x="1465" y="2031"/>
                    </a:cubicBezTo>
                    <a:cubicBezTo>
                      <a:pt x="1474" y="2022"/>
                      <a:pt x="1490" y="2020"/>
                      <a:pt x="1497" y="2009"/>
                    </a:cubicBezTo>
                    <a:cubicBezTo>
                      <a:pt x="1519" y="1973"/>
                      <a:pt x="1509" y="1939"/>
                      <a:pt x="1541" y="1911"/>
                    </a:cubicBezTo>
                    <a:cubicBezTo>
                      <a:pt x="1561" y="1894"/>
                      <a:pt x="1607" y="1868"/>
                      <a:pt x="1607" y="1868"/>
                    </a:cubicBezTo>
                    <a:cubicBezTo>
                      <a:pt x="1655" y="1794"/>
                      <a:pt x="1702" y="1719"/>
                      <a:pt x="1737" y="1639"/>
                    </a:cubicBezTo>
                    <a:cubicBezTo>
                      <a:pt x="1774" y="1554"/>
                      <a:pt x="1774" y="1442"/>
                      <a:pt x="1857" y="1388"/>
                    </a:cubicBezTo>
                    <a:cubicBezTo>
                      <a:pt x="1881" y="1315"/>
                      <a:pt x="1848" y="1393"/>
                      <a:pt x="1901" y="1333"/>
                    </a:cubicBezTo>
                    <a:cubicBezTo>
                      <a:pt x="1928" y="1302"/>
                      <a:pt x="1952" y="1268"/>
                      <a:pt x="1977" y="1235"/>
                    </a:cubicBezTo>
                    <a:cubicBezTo>
                      <a:pt x="1993" y="1214"/>
                      <a:pt x="2006" y="1191"/>
                      <a:pt x="2021" y="1169"/>
                    </a:cubicBezTo>
                    <a:cubicBezTo>
                      <a:pt x="2028" y="1158"/>
                      <a:pt x="2043" y="1137"/>
                      <a:pt x="2043" y="1137"/>
                    </a:cubicBezTo>
                    <a:cubicBezTo>
                      <a:pt x="2069" y="1059"/>
                      <a:pt x="2052" y="1090"/>
                      <a:pt x="2087" y="1039"/>
                    </a:cubicBezTo>
                    <a:cubicBezTo>
                      <a:pt x="2118" y="938"/>
                      <a:pt x="2071" y="1079"/>
                      <a:pt x="2119" y="973"/>
                    </a:cubicBezTo>
                    <a:cubicBezTo>
                      <a:pt x="2128" y="952"/>
                      <a:pt x="2141" y="908"/>
                      <a:pt x="2141" y="908"/>
                    </a:cubicBezTo>
                    <a:cubicBezTo>
                      <a:pt x="2145" y="875"/>
                      <a:pt x="2136" y="838"/>
                      <a:pt x="2152" y="809"/>
                    </a:cubicBezTo>
                    <a:cubicBezTo>
                      <a:pt x="2164" y="786"/>
                      <a:pt x="2217" y="766"/>
                      <a:pt x="2217" y="766"/>
                    </a:cubicBezTo>
                    <a:cubicBezTo>
                      <a:pt x="2232" y="744"/>
                      <a:pt x="2246" y="722"/>
                      <a:pt x="2261" y="700"/>
                    </a:cubicBezTo>
                    <a:cubicBezTo>
                      <a:pt x="2268" y="689"/>
                      <a:pt x="2283" y="668"/>
                      <a:pt x="2283" y="668"/>
                    </a:cubicBezTo>
                    <a:cubicBezTo>
                      <a:pt x="2309" y="589"/>
                      <a:pt x="2292" y="621"/>
                      <a:pt x="2327" y="569"/>
                    </a:cubicBezTo>
                    <a:cubicBezTo>
                      <a:pt x="2340" y="529"/>
                      <a:pt x="2347" y="507"/>
                      <a:pt x="2359" y="471"/>
                    </a:cubicBezTo>
                    <a:cubicBezTo>
                      <a:pt x="2363" y="460"/>
                      <a:pt x="2366" y="450"/>
                      <a:pt x="2370" y="439"/>
                    </a:cubicBezTo>
                    <a:cubicBezTo>
                      <a:pt x="2374" y="428"/>
                      <a:pt x="2381" y="406"/>
                      <a:pt x="2381" y="406"/>
                    </a:cubicBezTo>
                    <a:cubicBezTo>
                      <a:pt x="2368" y="306"/>
                      <a:pt x="2337" y="197"/>
                      <a:pt x="2305" y="100"/>
                    </a:cubicBezTo>
                    <a:cubicBezTo>
                      <a:pt x="2219" y="228"/>
                      <a:pt x="2334" y="351"/>
                      <a:pt x="2185" y="449"/>
                    </a:cubicBezTo>
                    <a:cubicBezTo>
                      <a:pt x="2126" y="537"/>
                      <a:pt x="2203" y="431"/>
                      <a:pt x="2130" y="504"/>
                    </a:cubicBezTo>
                    <a:cubicBezTo>
                      <a:pt x="2080" y="554"/>
                      <a:pt x="2139" y="526"/>
                      <a:pt x="2076" y="548"/>
                    </a:cubicBezTo>
                    <a:cubicBezTo>
                      <a:pt x="2025" y="624"/>
                      <a:pt x="2054" y="598"/>
                      <a:pt x="1999" y="635"/>
                    </a:cubicBezTo>
                    <a:cubicBezTo>
                      <a:pt x="1975" y="706"/>
                      <a:pt x="1921" y="769"/>
                      <a:pt x="1879" y="831"/>
                    </a:cubicBezTo>
                    <a:cubicBezTo>
                      <a:pt x="1872" y="841"/>
                      <a:pt x="1902" y="825"/>
                      <a:pt x="1912" y="820"/>
                    </a:cubicBezTo>
                    <a:cubicBezTo>
                      <a:pt x="1924" y="814"/>
                      <a:pt x="1934" y="806"/>
                      <a:pt x="1945" y="799"/>
                    </a:cubicBezTo>
                    <a:cubicBezTo>
                      <a:pt x="1974" y="802"/>
                      <a:pt x="2005" y="797"/>
                      <a:pt x="2032" y="809"/>
                    </a:cubicBezTo>
                    <a:cubicBezTo>
                      <a:pt x="2052" y="818"/>
                      <a:pt x="2041" y="866"/>
                      <a:pt x="2032" y="875"/>
                    </a:cubicBezTo>
                    <a:cubicBezTo>
                      <a:pt x="2024" y="883"/>
                      <a:pt x="2010" y="882"/>
                      <a:pt x="1999" y="886"/>
                    </a:cubicBezTo>
                    <a:cubicBezTo>
                      <a:pt x="1962" y="941"/>
                      <a:pt x="1902" y="958"/>
                      <a:pt x="1847" y="995"/>
                    </a:cubicBezTo>
                    <a:cubicBezTo>
                      <a:pt x="1836" y="1002"/>
                      <a:pt x="1825" y="1010"/>
                      <a:pt x="1814" y="1017"/>
                    </a:cubicBezTo>
                    <a:cubicBezTo>
                      <a:pt x="1803" y="1024"/>
                      <a:pt x="1781" y="1039"/>
                      <a:pt x="1781" y="1039"/>
                    </a:cubicBezTo>
                    <a:cubicBezTo>
                      <a:pt x="1774" y="1050"/>
                      <a:pt x="1768" y="1062"/>
                      <a:pt x="1759" y="1071"/>
                    </a:cubicBezTo>
                    <a:cubicBezTo>
                      <a:pt x="1750" y="1080"/>
                      <a:pt x="1735" y="1083"/>
                      <a:pt x="1727" y="1093"/>
                    </a:cubicBezTo>
                    <a:cubicBezTo>
                      <a:pt x="1720" y="1102"/>
                      <a:pt x="1721" y="1116"/>
                      <a:pt x="1716" y="1126"/>
                    </a:cubicBezTo>
                    <a:cubicBezTo>
                      <a:pt x="1687" y="1183"/>
                      <a:pt x="1661" y="1242"/>
                      <a:pt x="1607" y="1279"/>
                    </a:cubicBezTo>
                    <a:cubicBezTo>
                      <a:pt x="1589" y="1306"/>
                      <a:pt x="1561" y="1347"/>
                      <a:pt x="1541" y="1377"/>
                    </a:cubicBezTo>
                    <a:cubicBezTo>
                      <a:pt x="1534" y="1388"/>
                      <a:pt x="1519" y="1409"/>
                      <a:pt x="1519" y="1409"/>
                    </a:cubicBezTo>
                    <a:cubicBezTo>
                      <a:pt x="1480" y="1526"/>
                      <a:pt x="1541" y="1352"/>
                      <a:pt x="1487" y="1475"/>
                    </a:cubicBezTo>
                    <a:cubicBezTo>
                      <a:pt x="1454" y="1549"/>
                      <a:pt x="1451" y="1613"/>
                      <a:pt x="1377" y="1660"/>
                    </a:cubicBezTo>
                    <a:cubicBezTo>
                      <a:pt x="1358" y="1723"/>
                      <a:pt x="1383" y="1666"/>
                      <a:pt x="1334" y="1715"/>
                    </a:cubicBezTo>
                    <a:cubicBezTo>
                      <a:pt x="1325" y="1724"/>
                      <a:pt x="1323" y="1741"/>
                      <a:pt x="1312" y="1748"/>
                    </a:cubicBezTo>
                    <a:cubicBezTo>
                      <a:pt x="1293" y="1760"/>
                      <a:pt x="1247" y="1769"/>
                      <a:pt x="1247" y="1769"/>
                    </a:cubicBezTo>
                    <a:cubicBezTo>
                      <a:pt x="1236" y="1766"/>
                      <a:pt x="1222" y="1767"/>
                      <a:pt x="1214" y="1759"/>
                    </a:cubicBezTo>
                    <a:cubicBezTo>
                      <a:pt x="1206" y="1751"/>
                      <a:pt x="1204" y="1738"/>
                      <a:pt x="1203" y="1726"/>
                    </a:cubicBezTo>
                    <a:cubicBezTo>
                      <a:pt x="1196" y="1624"/>
                      <a:pt x="1201" y="1522"/>
                      <a:pt x="1192" y="1420"/>
                    </a:cubicBezTo>
                    <a:cubicBezTo>
                      <a:pt x="1186" y="1353"/>
                      <a:pt x="1142" y="1280"/>
                      <a:pt x="1127" y="1213"/>
                    </a:cubicBezTo>
                    <a:cubicBezTo>
                      <a:pt x="1142" y="1064"/>
                      <a:pt x="1165" y="915"/>
                      <a:pt x="1181" y="766"/>
                    </a:cubicBezTo>
                    <a:cubicBezTo>
                      <a:pt x="1203" y="553"/>
                      <a:pt x="1183" y="629"/>
                      <a:pt x="1225" y="504"/>
                    </a:cubicBezTo>
                    <a:cubicBezTo>
                      <a:pt x="1233" y="479"/>
                      <a:pt x="1290" y="460"/>
                      <a:pt x="1290" y="460"/>
                    </a:cubicBezTo>
                    <a:cubicBezTo>
                      <a:pt x="1243" y="444"/>
                      <a:pt x="1239" y="465"/>
                      <a:pt x="1192" y="449"/>
                    </a:cubicBezTo>
                    <a:cubicBezTo>
                      <a:pt x="1156" y="308"/>
                      <a:pt x="1234" y="147"/>
                      <a:pt x="1279" y="13"/>
                    </a:cubicBezTo>
                    <a:cubicBezTo>
                      <a:pt x="1283" y="0"/>
                      <a:pt x="1264" y="35"/>
                      <a:pt x="1257" y="46"/>
                    </a:cubicBezTo>
                    <a:cubicBezTo>
                      <a:pt x="1242" y="96"/>
                      <a:pt x="1210" y="134"/>
                      <a:pt x="1181" y="177"/>
                    </a:cubicBezTo>
                    <a:cubicBezTo>
                      <a:pt x="1174" y="188"/>
                      <a:pt x="1166" y="198"/>
                      <a:pt x="1159" y="209"/>
                    </a:cubicBezTo>
                    <a:cubicBezTo>
                      <a:pt x="1152" y="220"/>
                      <a:pt x="1137" y="242"/>
                      <a:pt x="1137" y="242"/>
                    </a:cubicBezTo>
                    <a:cubicBezTo>
                      <a:pt x="1123" y="289"/>
                      <a:pt x="1099" y="326"/>
                      <a:pt x="1083" y="373"/>
                    </a:cubicBezTo>
                    <a:cubicBezTo>
                      <a:pt x="1079" y="384"/>
                      <a:pt x="1076" y="395"/>
                      <a:pt x="1072" y="406"/>
                    </a:cubicBezTo>
                    <a:cubicBezTo>
                      <a:pt x="1068" y="417"/>
                      <a:pt x="1061" y="439"/>
                      <a:pt x="1061" y="439"/>
                    </a:cubicBezTo>
                    <a:cubicBezTo>
                      <a:pt x="1052" y="323"/>
                      <a:pt x="1042" y="150"/>
                      <a:pt x="930" y="79"/>
                    </a:cubicBezTo>
                    <a:cubicBezTo>
                      <a:pt x="926" y="66"/>
                      <a:pt x="917" y="16"/>
                      <a:pt x="887" y="24"/>
                    </a:cubicBezTo>
                    <a:cubicBezTo>
                      <a:pt x="876" y="27"/>
                      <a:pt x="880" y="46"/>
                      <a:pt x="876" y="57"/>
                    </a:cubicBezTo>
                    <a:cubicBezTo>
                      <a:pt x="880" y="68"/>
                      <a:pt x="882" y="79"/>
                      <a:pt x="887" y="89"/>
                    </a:cubicBezTo>
                    <a:cubicBezTo>
                      <a:pt x="893" y="101"/>
                      <a:pt x="903" y="110"/>
                      <a:pt x="908" y="122"/>
                    </a:cubicBezTo>
                    <a:cubicBezTo>
                      <a:pt x="932" y="177"/>
                      <a:pt x="926" y="181"/>
                      <a:pt x="941" y="231"/>
                    </a:cubicBezTo>
                    <a:cubicBezTo>
                      <a:pt x="964" y="308"/>
                      <a:pt x="993" y="383"/>
                      <a:pt x="1017" y="460"/>
                    </a:cubicBezTo>
                    <a:cubicBezTo>
                      <a:pt x="1018" y="463"/>
                      <a:pt x="945" y="440"/>
                      <a:pt x="941" y="439"/>
                    </a:cubicBezTo>
                    <a:cubicBezTo>
                      <a:pt x="930" y="442"/>
                      <a:pt x="908" y="438"/>
                      <a:pt x="908" y="449"/>
                    </a:cubicBezTo>
                    <a:cubicBezTo>
                      <a:pt x="908" y="462"/>
                      <a:pt x="932" y="461"/>
                      <a:pt x="941" y="471"/>
                    </a:cubicBezTo>
                    <a:cubicBezTo>
                      <a:pt x="980" y="515"/>
                      <a:pt x="1020" y="578"/>
                      <a:pt x="1039" y="635"/>
                    </a:cubicBezTo>
                    <a:cubicBezTo>
                      <a:pt x="1029" y="701"/>
                      <a:pt x="1016" y="765"/>
                      <a:pt x="1007" y="831"/>
                    </a:cubicBezTo>
                    <a:cubicBezTo>
                      <a:pt x="1010" y="955"/>
                      <a:pt x="1011" y="1078"/>
                      <a:pt x="1017" y="1202"/>
                    </a:cubicBezTo>
                    <a:cubicBezTo>
                      <a:pt x="1018" y="1216"/>
                      <a:pt x="1034" y="1283"/>
                      <a:pt x="1039" y="1300"/>
                    </a:cubicBezTo>
                    <a:cubicBezTo>
                      <a:pt x="1046" y="1322"/>
                      <a:pt x="1054" y="1344"/>
                      <a:pt x="1061" y="1366"/>
                    </a:cubicBezTo>
                    <a:cubicBezTo>
                      <a:pt x="1065" y="1377"/>
                      <a:pt x="1072" y="1399"/>
                      <a:pt x="1072" y="1399"/>
                    </a:cubicBezTo>
                    <a:cubicBezTo>
                      <a:pt x="1064" y="1606"/>
                      <a:pt x="1135" y="1656"/>
                      <a:pt x="996" y="1704"/>
                    </a:cubicBezTo>
                    <a:cubicBezTo>
                      <a:pt x="956" y="1696"/>
                      <a:pt x="902" y="1691"/>
                      <a:pt x="865" y="1671"/>
                    </a:cubicBezTo>
                    <a:cubicBezTo>
                      <a:pt x="842" y="1658"/>
                      <a:pt x="799" y="1628"/>
                      <a:pt x="799" y="1628"/>
                    </a:cubicBezTo>
                    <a:cubicBezTo>
                      <a:pt x="795" y="1621"/>
                      <a:pt x="727" y="1507"/>
                      <a:pt x="712" y="1497"/>
                    </a:cubicBezTo>
                    <a:cubicBezTo>
                      <a:pt x="690" y="1482"/>
                      <a:pt x="672" y="1461"/>
                      <a:pt x="647" y="1453"/>
                    </a:cubicBezTo>
                    <a:cubicBezTo>
                      <a:pt x="636" y="1449"/>
                      <a:pt x="624" y="1447"/>
                      <a:pt x="614" y="1442"/>
                    </a:cubicBezTo>
                    <a:cubicBezTo>
                      <a:pt x="592" y="1431"/>
                      <a:pt x="570" y="1421"/>
                      <a:pt x="548" y="1409"/>
                    </a:cubicBezTo>
                    <a:cubicBezTo>
                      <a:pt x="525" y="1396"/>
                      <a:pt x="483" y="1366"/>
                      <a:pt x="483" y="1366"/>
                    </a:cubicBezTo>
                    <a:cubicBezTo>
                      <a:pt x="476" y="1355"/>
                      <a:pt x="469" y="1343"/>
                      <a:pt x="461" y="1333"/>
                    </a:cubicBezTo>
                    <a:cubicBezTo>
                      <a:pt x="451" y="1321"/>
                      <a:pt x="437" y="1313"/>
                      <a:pt x="428" y="1300"/>
                    </a:cubicBezTo>
                    <a:cubicBezTo>
                      <a:pt x="422" y="1291"/>
                      <a:pt x="422" y="1278"/>
                      <a:pt x="417" y="1268"/>
                    </a:cubicBezTo>
                    <a:cubicBezTo>
                      <a:pt x="386" y="1211"/>
                      <a:pt x="344" y="1159"/>
                      <a:pt x="308" y="1104"/>
                    </a:cubicBezTo>
                    <a:cubicBezTo>
                      <a:pt x="276" y="1054"/>
                      <a:pt x="289" y="1079"/>
                      <a:pt x="265" y="1006"/>
                    </a:cubicBezTo>
                    <a:cubicBezTo>
                      <a:pt x="261" y="995"/>
                      <a:pt x="254" y="973"/>
                      <a:pt x="254" y="973"/>
                    </a:cubicBezTo>
                    <a:cubicBezTo>
                      <a:pt x="265" y="884"/>
                      <a:pt x="249" y="852"/>
                      <a:pt x="341" y="875"/>
                    </a:cubicBezTo>
                    <a:cubicBezTo>
                      <a:pt x="352" y="882"/>
                      <a:pt x="365" y="888"/>
                      <a:pt x="374" y="897"/>
                    </a:cubicBezTo>
                    <a:cubicBezTo>
                      <a:pt x="383" y="906"/>
                      <a:pt x="396" y="942"/>
                      <a:pt x="396" y="929"/>
                    </a:cubicBezTo>
                    <a:cubicBezTo>
                      <a:pt x="396" y="906"/>
                      <a:pt x="381" y="886"/>
                      <a:pt x="374" y="864"/>
                    </a:cubicBezTo>
                    <a:cubicBezTo>
                      <a:pt x="356" y="810"/>
                      <a:pt x="357" y="775"/>
                      <a:pt x="297" y="755"/>
                    </a:cubicBezTo>
                    <a:cubicBezTo>
                      <a:pt x="275" y="740"/>
                      <a:pt x="254" y="726"/>
                      <a:pt x="232" y="711"/>
                    </a:cubicBezTo>
                    <a:cubicBezTo>
                      <a:pt x="221" y="704"/>
                      <a:pt x="199" y="689"/>
                      <a:pt x="199" y="689"/>
                    </a:cubicBezTo>
                    <a:cubicBezTo>
                      <a:pt x="171" y="607"/>
                      <a:pt x="212" y="707"/>
                      <a:pt x="156" y="635"/>
                    </a:cubicBezTo>
                    <a:cubicBezTo>
                      <a:pt x="149" y="626"/>
                      <a:pt x="150" y="612"/>
                      <a:pt x="145" y="602"/>
                    </a:cubicBezTo>
                    <a:cubicBezTo>
                      <a:pt x="139" y="590"/>
                      <a:pt x="128" y="581"/>
                      <a:pt x="123" y="569"/>
                    </a:cubicBezTo>
                    <a:cubicBezTo>
                      <a:pt x="114" y="548"/>
                      <a:pt x="101" y="504"/>
                      <a:pt x="101" y="504"/>
                    </a:cubicBezTo>
                    <a:cubicBezTo>
                      <a:pt x="97" y="460"/>
                      <a:pt x="100" y="416"/>
                      <a:pt x="90" y="373"/>
                    </a:cubicBezTo>
                    <a:cubicBezTo>
                      <a:pt x="87" y="362"/>
                      <a:pt x="86" y="397"/>
                      <a:pt x="79" y="406"/>
                    </a:cubicBezTo>
                    <a:cubicBezTo>
                      <a:pt x="52" y="440"/>
                      <a:pt x="52" y="433"/>
                      <a:pt x="36" y="4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1909" y="1211"/>
                <a:ext cx="469" cy="844"/>
              </a:xfrm>
              <a:custGeom>
                <a:avLst/>
                <a:gdLst>
                  <a:gd name="T0" fmla="*/ 0 w 469"/>
                  <a:gd name="T1" fmla="*/ 174 h 844"/>
                  <a:gd name="T2" fmla="*/ 98 w 469"/>
                  <a:gd name="T3" fmla="*/ 207 h 844"/>
                  <a:gd name="T4" fmla="*/ 164 w 469"/>
                  <a:gd name="T5" fmla="*/ 251 h 844"/>
                  <a:gd name="T6" fmla="*/ 196 w 469"/>
                  <a:gd name="T7" fmla="*/ 273 h 844"/>
                  <a:gd name="T8" fmla="*/ 207 w 469"/>
                  <a:gd name="T9" fmla="*/ 305 h 844"/>
                  <a:gd name="T10" fmla="*/ 229 w 469"/>
                  <a:gd name="T11" fmla="*/ 338 h 844"/>
                  <a:gd name="T12" fmla="*/ 251 w 469"/>
                  <a:gd name="T13" fmla="*/ 404 h 844"/>
                  <a:gd name="T14" fmla="*/ 164 w 469"/>
                  <a:gd name="T15" fmla="*/ 709 h 844"/>
                  <a:gd name="T16" fmla="*/ 109 w 469"/>
                  <a:gd name="T17" fmla="*/ 796 h 844"/>
                  <a:gd name="T18" fmla="*/ 120 w 469"/>
                  <a:gd name="T19" fmla="*/ 829 h 844"/>
                  <a:gd name="T20" fmla="*/ 175 w 469"/>
                  <a:gd name="T21" fmla="*/ 785 h 844"/>
                  <a:gd name="T22" fmla="*/ 240 w 469"/>
                  <a:gd name="T23" fmla="*/ 753 h 844"/>
                  <a:gd name="T24" fmla="*/ 262 w 469"/>
                  <a:gd name="T25" fmla="*/ 720 h 844"/>
                  <a:gd name="T26" fmla="*/ 295 w 469"/>
                  <a:gd name="T27" fmla="*/ 698 h 844"/>
                  <a:gd name="T28" fmla="*/ 306 w 469"/>
                  <a:gd name="T29" fmla="*/ 665 h 844"/>
                  <a:gd name="T30" fmla="*/ 327 w 469"/>
                  <a:gd name="T31" fmla="*/ 633 h 844"/>
                  <a:gd name="T32" fmla="*/ 382 w 469"/>
                  <a:gd name="T33" fmla="*/ 502 h 844"/>
                  <a:gd name="T34" fmla="*/ 426 w 469"/>
                  <a:gd name="T35" fmla="*/ 513 h 844"/>
                  <a:gd name="T36" fmla="*/ 458 w 469"/>
                  <a:gd name="T37" fmla="*/ 534 h 844"/>
                  <a:gd name="T38" fmla="*/ 469 w 469"/>
                  <a:gd name="T39" fmla="*/ 502 h 844"/>
                  <a:gd name="T40" fmla="*/ 415 w 469"/>
                  <a:gd name="T41" fmla="*/ 371 h 844"/>
                  <a:gd name="T42" fmla="*/ 404 w 469"/>
                  <a:gd name="T43" fmla="*/ 338 h 844"/>
                  <a:gd name="T44" fmla="*/ 393 w 469"/>
                  <a:gd name="T45" fmla="*/ 305 h 844"/>
                  <a:gd name="T46" fmla="*/ 382 w 469"/>
                  <a:gd name="T47" fmla="*/ 11 h 844"/>
                  <a:gd name="T48" fmla="*/ 349 w 469"/>
                  <a:gd name="T49" fmla="*/ 22 h 844"/>
                  <a:gd name="T50" fmla="*/ 338 w 469"/>
                  <a:gd name="T51" fmla="*/ 65 h 844"/>
                  <a:gd name="T52" fmla="*/ 327 w 469"/>
                  <a:gd name="T53" fmla="*/ 240 h 844"/>
                  <a:gd name="T54" fmla="*/ 316 w 469"/>
                  <a:gd name="T55" fmla="*/ 371 h 844"/>
                  <a:gd name="T56" fmla="*/ 295 w 469"/>
                  <a:gd name="T57" fmla="*/ 305 h 844"/>
                  <a:gd name="T58" fmla="*/ 262 w 469"/>
                  <a:gd name="T59" fmla="*/ 284 h 844"/>
                  <a:gd name="T60" fmla="*/ 251 w 469"/>
                  <a:gd name="T61" fmla="*/ 251 h 844"/>
                  <a:gd name="T62" fmla="*/ 218 w 469"/>
                  <a:gd name="T63" fmla="*/ 240 h 844"/>
                  <a:gd name="T64" fmla="*/ 66 w 469"/>
                  <a:gd name="T65" fmla="*/ 185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9" h="844">
                    <a:moveTo>
                      <a:pt x="0" y="174"/>
                    </a:moveTo>
                    <a:cubicBezTo>
                      <a:pt x="77" y="200"/>
                      <a:pt x="44" y="188"/>
                      <a:pt x="98" y="207"/>
                    </a:cubicBezTo>
                    <a:cubicBezTo>
                      <a:pt x="123" y="216"/>
                      <a:pt x="142" y="236"/>
                      <a:pt x="164" y="251"/>
                    </a:cubicBezTo>
                    <a:cubicBezTo>
                      <a:pt x="175" y="258"/>
                      <a:pt x="196" y="273"/>
                      <a:pt x="196" y="273"/>
                    </a:cubicBezTo>
                    <a:cubicBezTo>
                      <a:pt x="200" y="284"/>
                      <a:pt x="202" y="295"/>
                      <a:pt x="207" y="305"/>
                    </a:cubicBezTo>
                    <a:cubicBezTo>
                      <a:pt x="213" y="317"/>
                      <a:pt x="224" y="326"/>
                      <a:pt x="229" y="338"/>
                    </a:cubicBezTo>
                    <a:cubicBezTo>
                      <a:pt x="238" y="359"/>
                      <a:pt x="251" y="404"/>
                      <a:pt x="251" y="404"/>
                    </a:cubicBezTo>
                    <a:cubicBezTo>
                      <a:pt x="264" y="509"/>
                      <a:pt x="260" y="643"/>
                      <a:pt x="164" y="709"/>
                    </a:cubicBezTo>
                    <a:cubicBezTo>
                      <a:pt x="146" y="764"/>
                      <a:pt x="127" y="742"/>
                      <a:pt x="109" y="796"/>
                    </a:cubicBezTo>
                    <a:cubicBezTo>
                      <a:pt x="113" y="807"/>
                      <a:pt x="110" y="824"/>
                      <a:pt x="120" y="829"/>
                    </a:cubicBezTo>
                    <a:cubicBezTo>
                      <a:pt x="150" y="844"/>
                      <a:pt x="165" y="793"/>
                      <a:pt x="175" y="785"/>
                    </a:cubicBezTo>
                    <a:cubicBezTo>
                      <a:pt x="194" y="770"/>
                      <a:pt x="220" y="766"/>
                      <a:pt x="240" y="753"/>
                    </a:cubicBezTo>
                    <a:cubicBezTo>
                      <a:pt x="247" y="742"/>
                      <a:pt x="253" y="729"/>
                      <a:pt x="262" y="720"/>
                    </a:cubicBezTo>
                    <a:cubicBezTo>
                      <a:pt x="271" y="711"/>
                      <a:pt x="287" y="708"/>
                      <a:pt x="295" y="698"/>
                    </a:cubicBezTo>
                    <a:cubicBezTo>
                      <a:pt x="302" y="689"/>
                      <a:pt x="301" y="675"/>
                      <a:pt x="306" y="665"/>
                    </a:cubicBezTo>
                    <a:cubicBezTo>
                      <a:pt x="312" y="654"/>
                      <a:pt x="322" y="645"/>
                      <a:pt x="327" y="633"/>
                    </a:cubicBezTo>
                    <a:cubicBezTo>
                      <a:pt x="349" y="582"/>
                      <a:pt x="352" y="546"/>
                      <a:pt x="382" y="502"/>
                    </a:cubicBezTo>
                    <a:cubicBezTo>
                      <a:pt x="397" y="506"/>
                      <a:pt x="412" y="507"/>
                      <a:pt x="426" y="513"/>
                    </a:cubicBezTo>
                    <a:cubicBezTo>
                      <a:pt x="438" y="518"/>
                      <a:pt x="446" y="537"/>
                      <a:pt x="458" y="534"/>
                    </a:cubicBezTo>
                    <a:cubicBezTo>
                      <a:pt x="469" y="531"/>
                      <a:pt x="465" y="513"/>
                      <a:pt x="469" y="502"/>
                    </a:cubicBezTo>
                    <a:cubicBezTo>
                      <a:pt x="453" y="455"/>
                      <a:pt x="431" y="419"/>
                      <a:pt x="415" y="371"/>
                    </a:cubicBezTo>
                    <a:cubicBezTo>
                      <a:pt x="411" y="360"/>
                      <a:pt x="408" y="349"/>
                      <a:pt x="404" y="338"/>
                    </a:cubicBezTo>
                    <a:cubicBezTo>
                      <a:pt x="400" y="327"/>
                      <a:pt x="393" y="305"/>
                      <a:pt x="393" y="305"/>
                    </a:cubicBezTo>
                    <a:cubicBezTo>
                      <a:pt x="389" y="207"/>
                      <a:pt x="397" y="108"/>
                      <a:pt x="382" y="11"/>
                    </a:cubicBezTo>
                    <a:cubicBezTo>
                      <a:pt x="380" y="0"/>
                      <a:pt x="356" y="13"/>
                      <a:pt x="349" y="22"/>
                    </a:cubicBezTo>
                    <a:cubicBezTo>
                      <a:pt x="340" y="33"/>
                      <a:pt x="342" y="51"/>
                      <a:pt x="338" y="65"/>
                    </a:cubicBezTo>
                    <a:cubicBezTo>
                      <a:pt x="334" y="123"/>
                      <a:pt x="331" y="182"/>
                      <a:pt x="327" y="240"/>
                    </a:cubicBezTo>
                    <a:cubicBezTo>
                      <a:pt x="324" y="284"/>
                      <a:pt x="335" y="332"/>
                      <a:pt x="316" y="371"/>
                    </a:cubicBezTo>
                    <a:cubicBezTo>
                      <a:pt x="306" y="392"/>
                      <a:pt x="302" y="327"/>
                      <a:pt x="295" y="305"/>
                    </a:cubicBezTo>
                    <a:cubicBezTo>
                      <a:pt x="291" y="293"/>
                      <a:pt x="273" y="291"/>
                      <a:pt x="262" y="284"/>
                    </a:cubicBezTo>
                    <a:cubicBezTo>
                      <a:pt x="258" y="273"/>
                      <a:pt x="259" y="259"/>
                      <a:pt x="251" y="251"/>
                    </a:cubicBezTo>
                    <a:cubicBezTo>
                      <a:pt x="243" y="243"/>
                      <a:pt x="228" y="245"/>
                      <a:pt x="218" y="240"/>
                    </a:cubicBezTo>
                    <a:cubicBezTo>
                      <a:pt x="170" y="216"/>
                      <a:pt x="122" y="185"/>
                      <a:pt x="66" y="185"/>
                    </a:cubicBezTo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2924" y="1153"/>
                <a:ext cx="414" cy="814"/>
              </a:xfrm>
              <a:custGeom>
                <a:avLst/>
                <a:gdLst>
                  <a:gd name="T0" fmla="*/ 414 w 414"/>
                  <a:gd name="T1" fmla="*/ 47 h 814"/>
                  <a:gd name="T2" fmla="*/ 251 w 414"/>
                  <a:gd name="T3" fmla="*/ 112 h 814"/>
                  <a:gd name="T4" fmla="*/ 218 w 414"/>
                  <a:gd name="T5" fmla="*/ 178 h 814"/>
                  <a:gd name="T6" fmla="*/ 196 w 414"/>
                  <a:gd name="T7" fmla="*/ 243 h 814"/>
                  <a:gd name="T8" fmla="*/ 283 w 414"/>
                  <a:gd name="T9" fmla="*/ 647 h 814"/>
                  <a:gd name="T10" fmla="*/ 305 w 414"/>
                  <a:gd name="T11" fmla="*/ 680 h 814"/>
                  <a:gd name="T12" fmla="*/ 316 w 414"/>
                  <a:gd name="T13" fmla="*/ 712 h 814"/>
                  <a:gd name="T14" fmla="*/ 360 w 414"/>
                  <a:gd name="T15" fmla="*/ 778 h 814"/>
                  <a:gd name="T16" fmla="*/ 316 w 414"/>
                  <a:gd name="T17" fmla="*/ 723 h 814"/>
                  <a:gd name="T18" fmla="*/ 349 w 414"/>
                  <a:gd name="T19" fmla="*/ 745 h 814"/>
                  <a:gd name="T20" fmla="*/ 360 w 414"/>
                  <a:gd name="T21" fmla="*/ 778 h 814"/>
                  <a:gd name="T22" fmla="*/ 381 w 414"/>
                  <a:gd name="T23" fmla="*/ 811 h 814"/>
                  <a:gd name="T24" fmla="*/ 316 w 414"/>
                  <a:gd name="T25" fmla="*/ 767 h 814"/>
                  <a:gd name="T26" fmla="*/ 283 w 414"/>
                  <a:gd name="T27" fmla="*/ 745 h 814"/>
                  <a:gd name="T28" fmla="*/ 218 w 414"/>
                  <a:gd name="T29" fmla="*/ 669 h 814"/>
                  <a:gd name="T30" fmla="*/ 174 w 414"/>
                  <a:gd name="T31" fmla="*/ 603 h 814"/>
                  <a:gd name="T32" fmla="*/ 131 w 414"/>
                  <a:gd name="T33" fmla="*/ 472 h 814"/>
                  <a:gd name="T34" fmla="*/ 120 w 414"/>
                  <a:gd name="T35" fmla="*/ 440 h 814"/>
                  <a:gd name="T36" fmla="*/ 87 w 414"/>
                  <a:gd name="T37" fmla="*/ 429 h 814"/>
                  <a:gd name="T38" fmla="*/ 11 w 414"/>
                  <a:gd name="T39" fmla="*/ 440 h 814"/>
                  <a:gd name="T40" fmla="*/ 43 w 414"/>
                  <a:gd name="T41" fmla="*/ 429 h 814"/>
                  <a:gd name="T42" fmla="*/ 65 w 414"/>
                  <a:gd name="T43" fmla="*/ 396 h 814"/>
                  <a:gd name="T44" fmla="*/ 98 w 414"/>
                  <a:gd name="T45" fmla="*/ 298 h 814"/>
                  <a:gd name="T46" fmla="*/ 109 w 414"/>
                  <a:gd name="T47" fmla="*/ 265 h 814"/>
                  <a:gd name="T48" fmla="*/ 98 w 414"/>
                  <a:gd name="T49" fmla="*/ 145 h 814"/>
                  <a:gd name="T50" fmla="*/ 87 w 414"/>
                  <a:gd name="T51" fmla="*/ 112 h 814"/>
                  <a:gd name="T52" fmla="*/ 54 w 414"/>
                  <a:gd name="T53" fmla="*/ 80 h 814"/>
                  <a:gd name="T54" fmla="*/ 87 w 414"/>
                  <a:gd name="T55" fmla="*/ 91 h 814"/>
                  <a:gd name="T56" fmla="*/ 120 w 414"/>
                  <a:gd name="T57" fmla="*/ 112 h 814"/>
                  <a:gd name="T58" fmla="*/ 414 w 414"/>
                  <a:gd name="T59" fmla="*/ 47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4" h="814">
                    <a:moveTo>
                      <a:pt x="414" y="47"/>
                    </a:moveTo>
                    <a:cubicBezTo>
                      <a:pt x="357" y="66"/>
                      <a:pt x="301" y="79"/>
                      <a:pt x="251" y="112"/>
                    </a:cubicBezTo>
                    <a:cubicBezTo>
                      <a:pt x="212" y="228"/>
                      <a:pt x="273" y="55"/>
                      <a:pt x="218" y="178"/>
                    </a:cubicBezTo>
                    <a:cubicBezTo>
                      <a:pt x="209" y="199"/>
                      <a:pt x="196" y="243"/>
                      <a:pt x="196" y="243"/>
                    </a:cubicBezTo>
                    <a:cubicBezTo>
                      <a:pt x="200" y="331"/>
                      <a:pt x="175" y="573"/>
                      <a:pt x="283" y="647"/>
                    </a:cubicBezTo>
                    <a:cubicBezTo>
                      <a:pt x="290" y="658"/>
                      <a:pt x="299" y="668"/>
                      <a:pt x="305" y="680"/>
                    </a:cubicBezTo>
                    <a:cubicBezTo>
                      <a:pt x="310" y="690"/>
                      <a:pt x="310" y="702"/>
                      <a:pt x="316" y="712"/>
                    </a:cubicBezTo>
                    <a:cubicBezTo>
                      <a:pt x="329" y="735"/>
                      <a:pt x="368" y="803"/>
                      <a:pt x="360" y="778"/>
                    </a:cubicBezTo>
                    <a:cubicBezTo>
                      <a:pt x="345" y="732"/>
                      <a:pt x="359" y="751"/>
                      <a:pt x="316" y="723"/>
                    </a:cubicBezTo>
                    <a:cubicBezTo>
                      <a:pt x="316" y="723"/>
                      <a:pt x="338" y="738"/>
                      <a:pt x="349" y="745"/>
                    </a:cubicBezTo>
                    <a:cubicBezTo>
                      <a:pt x="353" y="756"/>
                      <a:pt x="355" y="768"/>
                      <a:pt x="360" y="778"/>
                    </a:cubicBezTo>
                    <a:cubicBezTo>
                      <a:pt x="366" y="790"/>
                      <a:pt x="394" y="814"/>
                      <a:pt x="381" y="811"/>
                    </a:cubicBezTo>
                    <a:cubicBezTo>
                      <a:pt x="356" y="805"/>
                      <a:pt x="338" y="782"/>
                      <a:pt x="316" y="767"/>
                    </a:cubicBezTo>
                    <a:cubicBezTo>
                      <a:pt x="305" y="760"/>
                      <a:pt x="283" y="745"/>
                      <a:pt x="283" y="745"/>
                    </a:cubicBezTo>
                    <a:cubicBezTo>
                      <a:pt x="269" y="702"/>
                      <a:pt x="262" y="684"/>
                      <a:pt x="218" y="669"/>
                    </a:cubicBezTo>
                    <a:cubicBezTo>
                      <a:pt x="203" y="647"/>
                      <a:pt x="182" y="628"/>
                      <a:pt x="174" y="603"/>
                    </a:cubicBezTo>
                    <a:cubicBezTo>
                      <a:pt x="159" y="560"/>
                      <a:pt x="146" y="515"/>
                      <a:pt x="131" y="472"/>
                    </a:cubicBezTo>
                    <a:cubicBezTo>
                      <a:pt x="127" y="461"/>
                      <a:pt x="128" y="448"/>
                      <a:pt x="120" y="440"/>
                    </a:cubicBezTo>
                    <a:cubicBezTo>
                      <a:pt x="112" y="432"/>
                      <a:pt x="98" y="433"/>
                      <a:pt x="87" y="429"/>
                    </a:cubicBezTo>
                    <a:cubicBezTo>
                      <a:pt x="62" y="433"/>
                      <a:pt x="37" y="440"/>
                      <a:pt x="11" y="440"/>
                    </a:cubicBezTo>
                    <a:cubicBezTo>
                      <a:pt x="0" y="440"/>
                      <a:pt x="34" y="436"/>
                      <a:pt x="43" y="429"/>
                    </a:cubicBezTo>
                    <a:cubicBezTo>
                      <a:pt x="53" y="421"/>
                      <a:pt x="60" y="408"/>
                      <a:pt x="65" y="396"/>
                    </a:cubicBezTo>
                    <a:cubicBezTo>
                      <a:pt x="67" y="393"/>
                      <a:pt x="92" y="316"/>
                      <a:pt x="98" y="298"/>
                    </a:cubicBezTo>
                    <a:cubicBezTo>
                      <a:pt x="102" y="287"/>
                      <a:pt x="109" y="265"/>
                      <a:pt x="109" y="265"/>
                    </a:cubicBezTo>
                    <a:cubicBezTo>
                      <a:pt x="105" y="225"/>
                      <a:pt x="104" y="185"/>
                      <a:pt x="98" y="145"/>
                    </a:cubicBezTo>
                    <a:cubicBezTo>
                      <a:pt x="96" y="134"/>
                      <a:pt x="93" y="122"/>
                      <a:pt x="87" y="112"/>
                    </a:cubicBezTo>
                    <a:cubicBezTo>
                      <a:pt x="24" y="0"/>
                      <a:pt x="40" y="39"/>
                      <a:pt x="54" y="80"/>
                    </a:cubicBezTo>
                    <a:cubicBezTo>
                      <a:pt x="58" y="91"/>
                      <a:pt x="77" y="86"/>
                      <a:pt x="87" y="91"/>
                    </a:cubicBezTo>
                    <a:cubicBezTo>
                      <a:pt x="99" y="97"/>
                      <a:pt x="109" y="105"/>
                      <a:pt x="120" y="112"/>
                    </a:cubicBezTo>
                    <a:cubicBezTo>
                      <a:pt x="222" y="102"/>
                      <a:pt x="314" y="69"/>
                      <a:pt x="414" y="4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5" name="AutoShape 28"/>
              <p:cNvSpPr>
                <a:spLocks noChangeArrowheads="1"/>
              </p:cNvSpPr>
              <p:nvPr/>
            </p:nvSpPr>
            <p:spPr bwMode="auto">
              <a:xfrm rot="2774213">
                <a:off x="1536" y="1344"/>
                <a:ext cx="480" cy="96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6" name="AutoShape 29"/>
              <p:cNvSpPr>
                <a:spLocks noChangeArrowheads="1"/>
              </p:cNvSpPr>
              <p:nvPr/>
            </p:nvSpPr>
            <p:spPr bwMode="auto">
              <a:xfrm rot="-13612617">
                <a:off x="3312" y="1056"/>
                <a:ext cx="480" cy="96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</p:grp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340" y="566"/>
              <a:ext cx="115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>
                  <a:solidFill>
                    <a:srgbClr val="0070C0"/>
                  </a:solidFill>
                  <a:latin typeface="Arial" panose="020B0604020202020204" pitchFamily="34" charset="0"/>
                </a:rPr>
                <a:t>blood from the body</a:t>
              </a:r>
              <a:endParaRPr lang="en-GB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auto">
            <a:xfrm>
              <a:off x="2736" y="528"/>
              <a:ext cx="96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>
                  <a:solidFill>
                    <a:srgbClr val="FF3300"/>
                  </a:solidFill>
                  <a:latin typeface="Arial" panose="020B0604020202020204" pitchFamily="34" charset="0"/>
                </a:rPr>
                <a:t>blood from the lungs</a:t>
              </a:r>
              <a:endParaRPr lang="en-GB" dirty="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6884564" y="3540697"/>
            <a:ext cx="3805662" cy="3231480"/>
            <a:chOff x="672" y="2400"/>
            <a:chExt cx="2016" cy="1680"/>
          </a:xfrm>
        </p:grpSpPr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912" y="2400"/>
              <a:ext cx="1488" cy="1680"/>
              <a:chOff x="1728" y="721"/>
              <a:chExt cx="2112" cy="2399"/>
            </a:xfrm>
          </p:grpSpPr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2684" y="1178"/>
                <a:ext cx="919" cy="1582"/>
              </a:xfrm>
              <a:custGeom>
                <a:avLst/>
                <a:gdLst>
                  <a:gd name="T0" fmla="*/ 54 w 919"/>
                  <a:gd name="T1" fmla="*/ 120 h 1582"/>
                  <a:gd name="T2" fmla="*/ 54 w 919"/>
                  <a:gd name="T3" fmla="*/ 262 h 1582"/>
                  <a:gd name="T4" fmla="*/ 0 w 919"/>
                  <a:gd name="T5" fmla="*/ 447 h 1582"/>
                  <a:gd name="T6" fmla="*/ 11 w 919"/>
                  <a:gd name="T7" fmla="*/ 851 h 1582"/>
                  <a:gd name="T8" fmla="*/ 32 w 919"/>
                  <a:gd name="T9" fmla="*/ 960 h 1582"/>
                  <a:gd name="T10" fmla="*/ 54 w 919"/>
                  <a:gd name="T11" fmla="*/ 1026 h 1582"/>
                  <a:gd name="T12" fmla="*/ 65 w 919"/>
                  <a:gd name="T13" fmla="*/ 1440 h 1582"/>
                  <a:gd name="T14" fmla="*/ 109 w 919"/>
                  <a:gd name="T15" fmla="*/ 1538 h 1582"/>
                  <a:gd name="T16" fmla="*/ 207 w 919"/>
                  <a:gd name="T17" fmla="*/ 1582 h 1582"/>
                  <a:gd name="T18" fmla="*/ 349 w 919"/>
                  <a:gd name="T19" fmla="*/ 1495 h 1582"/>
                  <a:gd name="T20" fmla="*/ 436 w 919"/>
                  <a:gd name="T21" fmla="*/ 1189 h 1582"/>
                  <a:gd name="T22" fmla="*/ 447 w 919"/>
                  <a:gd name="T23" fmla="*/ 1157 h 1582"/>
                  <a:gd name="T24" fmla="*/ 523 w 919"/>
                  <a:gd name="T25" fmla="*/ 1069 h 1582"/>
                  <a:gd name="T26" fmla="*/ 654 w 919"/>
                  <a:gd name="T27" fmla="*/ 818 h 1582"/>
                  <a:gd name="T28" fmla="*/ 676 w 919"/>
                  <a:gd name="T29" fmla="*/ 786 h 1582"/>
                  <a:gd name="T30" fmla="*/ 709 w 919"/>
                  <a:gd name="T31" fmla="*/ 764 h 1582"/>
                  <a:gd name="T32" fmla="*/ 785 w 919"/>
                  <a:gd name="T33" fmla="*/ 677 h 1582"/>
                  <a:gd name="T34" fmla="*/ 883 w 919"/>
                  <a:gd name="T35" fmla="*/ 557 h 1582"/>
                  <a:gd name="T36" fmla="*/ 916 w 919"/>
                  <a:gd name="T37" fmla="*/ 491 h 1582"/>
                  <a:gd name="T38" fmla="*/ 905 w 919"/>
                  <a:gd name="T39" fmla="*/ 393 h 1582"/>
                  <a:gd name="T40" fmla="*/ 807 w 919"/>
                  <a:gd name="T41" fmla="*/ 262 h 1582"/>
                  <a:gd name="T42" fmla="*/ 698 w 919"/>
                  <a:gd name="T43" fmla="*/ 251 h 1582"/>
                  <a:gd name="T44" fmla="*/ 665 w 919"/>
                  <a:gd name="T45" fmla="*/ 229 h 1582"/>
                  <a:gd name="T46" fmla="*/ 654 w 919"/>
                  <a:gd name="T47" fmla="*/ 197 h 1582"/>
                  <a:gd name="T48" fmla="*/ 600 w 919"/>
                  <a:gd name="T49" fmla="*/ 142 h 1582"/>
                  <a:gd name="T50" fmla="*/ 349 w 919"/>
                  <a:gd name="T51" fmla="*/ 0 h 1582"/>
                  <a:gd name="T52" fmla="*/ 163 w 919"/>
                  <a:gd name="T53" fmla="*/ 33 h 1582"/>
                  <a:gd name="T54" fmla="*/ 98 w 919"/>
                  <a:gd name="T55" fmla="*/ 55 h 1582"/>
                  <a:gd name="T56" fmla="*/ 54 w 919"/>
                  <a:gd name="T57" fmla="*/ 120 h 1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9" h="1582">
                    <a:moveTo>
                      <a:pt x="54" y="120"/>
                    </a:moveTo>
                    <a:cubicBezTo>
                      <a:pt x="24" y="209"/>
                      <a:pt x="65" y="73"/>
                      <a:pt x="54" y="262"/>
                    </a:cubicBezTo>
                    <a:cubicBezTo>
                      <a:pt x="51" y="322"/>
                      <a:pt x="19" y="390"/>
                      <a:pt x="0" y="447"/>
                    </a:cubicBezTo>
                    <a:cubicBezTo>
                      <a:pt x="4" y="582"/>
                      <a:pt x="5" y="716"/>
                      <a:pt x="11" y="851"/>
                    </a:cubicBezTo>
                    <a:cubicBezTo>
                      <a:pt x="13" y="888"/>
                      <a:pt x="23" y="924"/>
                      <a:pt x="32" y="960"/>
                    </a:cubicBezTo>
                    <a:cubicBezTo>
                      <a:pt x="38" y="982"/>
                      <a:pt x="54" y="1026"/>
                      <a:pt x="54" y="1026"/>
                    </a:cubicBezTo>
                    <a:cubicBezTo>
                      <a:pt x="45" y="1161"/>
                      <a:pt x="25" y="1308"/>
                      <a:pt x="65" y="1440"/>
                    </a:cubicBezTo>
                    <a:cubicBezTo>
                      <a:pt x="71" y="1461"/>
                      <a:pt x="85" y="1519"/>
                      <a:pt x="109" y="1538"/>
                    </a:cubicBezTo>
                    <a:cubicBezTo>
                      <a:pt x="132" y="1556"/>
                      <a:pt x="179" y="1573"/>
                      <a:pt x="207" y="1582"/>
                    </a:cubicBezTo>
                    <a:cubicBezTo>
                      <a:pt x="296" y="1569"/>
                      <a:pt x="319" y="1582"/>
                      <a:pt x="349" y="1495"/>
                    </a:cubicBezTo>
                    <a:cubicBezTo>
                      <a:pt x="360" y="1349"/>
                      <a:pt x="361" y="1301"/>
                      <a:pt x="436" y="1189"/>
                    </a:cubicBezTo>
                    <a:cubicBezTo>
                      <a:pt x="442" y="1180"/>
                      <a:pt x="441" y="1167"/>
                      <a:pt x="447" y="1157"/>
                    </a:cubicBezTo>
                    <a:cubicBezTo>
                      <a:pt x="485" y="1089"/>
                      <a:pt x="476" y="1102"/>
                      <a:pt x="523" y="1069"/>
                    </a:cubicBezTo>
                    <a:cubicBezTo>
                      <a:pt x="579" y="988"/>
                      <a:pt x="568" y="875"/>
                      <a:pt x="654" y="818"/>
                    </a:cubicBezTo>
                    <a:cubicBezTo>
                      <a:pt x="661" y="807"/>
                      <a:pt x="667" y="795"/>
                      <a:pt x="676" y="786"/>
                    </a:cubicBezTo>
                    <a:cubicBezTo>
                      <a:pt x="685" y="777"/>
                      <a:pt x="700" y="774"/>
                      <a:pt x="709" y="764"/>
                    </a:cubicBezTo>
                    <a:cubicBezTo>
                      <a:pt x="795" y="664"/>
                      <a:pt x="712" y="724"/>
                      <a:pt x="785" y="677"/>
                    </a:cubicBezTo>
                    <a:cubicBezTo>
                      <a:pt x="819" y="626"/>
                      <a:pt x="835" y="589"/>
                      <a:pt x="883" y="557"/>
                    </a:cubicBezTo>
                    <a:cubicBezTo>
                      <a:pt x="891" y="534"/>
                      <a:pt x="914" y="516"/>
                      <a:pt x="916" y="491"/>
                    </a:cubicBezTo>
                    <a:cubicBezTo>
                      <a:pt x="919" y="458"/>
                      <a:pt x="911" y="425"/>
                      <a:pt x="905" y="393"/>
                    </a:cubicBezTo>
                    <a:cubicBezTo>
                      <a:pt x="892" y="331"/>
                      <a:pt x="877" y="273"/>
                      <a:pt x="807" y="262"/>
                    </a:cubicBezTo>
                    <a:cubicBezTo>
                      <a:pt x="771" y="256"/>
                      <a:pt x="734" y="255"/>
                      <a:pt x="698" y="251"/>
                    </a:cubicBezTo>
                    <a:cubicBezTo>
                      <a:pt x="687" y="244"/>
                      <a:pt x="673" y="239"/>
                      <a:pt x="665" y="229"/>
                    </a:cubicBezTo>
                    <a:cubicBezTo>
                      <a:pt x="658" y="220"/>
                      <a:pt x="659" y="207"/>
                      <a:pt x="654" y="197"/>
                    </a:cubicBezTo>
                    <a:cubicBezTo>
                      <a:pt x="636" y="161"/>
                      <a:pt x="632" y="164"/>
                      <a:pt x="600" y="142"/>
                    </a:cubicBezTo>
                    <a:cubicBezTo>
                      <a:pt x="571" y="55"/>
                      <a:pt x="431" y="21"/>
                      <a:pt x="349" y="0"/>
                    </a:cubicBezTo>
                    <a:cubicBezTo>
                      <a:pt x="277" y="7"/>
                      <a:pt x="229" y="13"/>
                      <a:pt x="163" y="33"/>
                    </a:cubicBezTo>
                    <a:cubicBezTo>
                      <a:pt x="141" y="40"/>
                      <a:pt x="98" y="55"/>
                      <a:pt x="98" y="55"/>
                    </a:cubicBezTo>
                    <a:cubicBezTo>
                      <a:pt x="83" y="77"/>
                      <a:pt x="54" y="120"/>
                      <a:pt x="54" y="120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909" y="1222"/>
                <a:ext cx="847" cy="1516"/>
              </a:xfrm>
              <a:custGeom>
                <a:avLst/>
                <a:gdLst>
                  <a:gd name="T0" fmla="*/ 98 w 847"/>
                  <a:gd name="T1" fmla="*/ 436 h 1516"/>
                  <a:gd name="T2" fmla="*/ 0 w 847"/>
                  <a:gd name="T3" fmla="*/ 469 h 1516"/>
                  <a:gd name="T4" fmla="*/ 44 w 847"/>
                  <a:gd name="T5" fmla="*/ 643 h 1516"/>
                  <a:gd name="T6" fmla="*/ 66 w 847"/>
                  <a:gd name="T7" fmla="*/ 709 h 1516"/>
                  <a:gd name="T8" fmla="*/ 131 w 847"/>
                  <a:gd name="T9" fmla="*/ 873 h 1516"/>
                  <a:gd name="T10" fmla="*/ 251 w 847"/>
                  <a:gd name="T11" fmla="*/ 1091 h 1516"/>
                  <a:gd name="T12" fmla="*/ 306 w 847"/>
                  <a:gd name="T13" fmla="*/ 1145 h 1516"/>
                  <a:gd name="T14" fmla="*/ 360 w 847"/>
                  <a:gd name="T15" fmla="*/ 1200 h 1516"/>
                  <a:gd name="T16" fmla="*/ 382 w 847"/>
                  <a:gd name="T17" fmla="*/ 1233 h 1516"/>
                  <a:gd name="T18" fmla="*/ 415 w 847"/>
                  <a:gd name="T19" fmla="*/ 1254 h 1516"/>
                  <a:gd name="T20" fmla="*/ 458 w 847"/>
                  <a:gd name="T21" fmla="*/ 1353 h 1516"/>
                  <a:gd name="T22" fmla="*/ 480 w 847"/>
                  <a:gd name="T23" fmla="*/ 1385 h 1516"/>
                  <a:gd name="T24" fmla="*/ 546 w 847"/>
                  <a:gd name="T25" fmla="*/ 1429 h 1516"/>
                  <a:gd name="T26" fmla="*/ 633 w 847"/>
                  <a:gd name="T27" fmla="*/ 1494 h 1516"/>
                  <a:gd name="T28" fmla="*/ 698 w 847"/>
                  <a:gd name="T29" fmla="*/ 1516 h 1516"/>
                  <a:gd name="T30" fmla="*/ 807 w 847"/>
                  <a:gd name="T31" fmla="*/ 1494 h 1516"/>
                  <a:gd name="T32" fmla="*/ 829 w 847"/>
                  <a:gd name="T33" fmla="*/ 1429 h 1516"/>
                  <a:gd name="T34" fmla="*/ 840 w 847"/>
                  <a:gd name="T35" fmla="*/ 1396 h 1516"/>
                  <a:gd name="T36" fmla="*/ 829 w 847"/>
                  <a:gd name="T37" fmla="*/ 1003 h 1516"/>
                  <a:gd name="T38" fmla="*/ 786 w 847"/>
                  <a:gd name="T39" fmla="*/ 862 h 1516"/>
                  <a:gd name="T40" fmla="*/ 775 w 847"/>
                  <a:gd name="T41" fmla="*/ 458 h 1516"/>
                  <a:gd name="T42" fmla="*/ 796 w 847"/>
                  <a:gd name="T43" fmla="*/ 382 h 1516"/>
                  <a:gd name="T44" fmla="*/ 818 w 847"/>
                  <a:gd name="T45" fmla="*/ 316 h 1516"/>
                  <a:gd name="T46" fmla="*/ 775 w 847"/>
                  <a:gd name="T47" fmla="*/ 76 h 1516"/>
                  <a:gd name="T48" fmla="*/ 709 w 847"/>
                  <a:gd name="T49" fmla="*/ 54 h 1516"/>
                  <a:gd name="T50" fmla="*/ 687 w 847"/>
                  <a:gd name="T51" fmla="*/ 22 h 1516"/>
                  <a:gd name="T52" fmla="*/ 622 w 847"/>
                  <a:gd name="T53" fmla="*/ 0 h 1516"/>
                  <a:gd name="T54" fmla="*/ 524 w 847"/>
                  <a:gd name="T55" fmla="*/ 33 h 1516"/>
                  <a:gd name="T56" fmla="*/ 426 w 847"/>
                  <a:gd name="T57" fmla="*/ 196 h 1516"/>
                  <a:gd name="T58" fmla="*/ 360 w 847"/>
                  <a:gd name="T59" fmla="*/ 273 h 1516"/>
                  <a:gd name="T60" fmla="*/ 218 w 847"/>
                  <a:gd name="T61" fmla="*/ 240 h 1516"/>
                  <a:gd name="T62" fmla="*/ 164 w 847"/>
                  <a:gd name="T63" fmla="*/ 338 h 1516"/>
                  <a:gd name="T64" fmla="*/ 109 w 847"/>
                  <a:gd name="T65" fmla="*/ 393 h 1516"/>
                  <a:gd name="T66" fmla="*/ 98 w 847"/>
                  <a:gd name="T67" fmla="*/ 436 h 1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7" h="1516">
                    <a:moveTo>
                      <a:pt x="98" y="436"/>
                    </a:moveTo>
                    <a:cubicBezTo>
                      <a:pt x="44" y="422"/>
                      <a:pt x="31" y="422"/>
                      <a:pt x="0" y="469"/>
                    </a:cubicBezTo>
                    <a:cubicBezTo>
                      <a:pt x="8" y="551"/>
                      <a:pt x="2" y="582"/>
                      <a:pt x="44" y="643"/>
                    </a:cubicBezTo>
                    <a:cubicBezTo>
                      <a:pt x="51" y="665"/>
                      <a:pt x="59" y="687"/>
                      <a:pt x="66" y="709"/>
                    </a:cubicBezTo>
                    <a:cubicBezTo>
                      <a:pt x="104" y="823"/>
                      <a:pt x="38" y="811"/>
                      <a:pt x="131" y="873"/>
                    </a:cubicBezTo>
                    <a:cubicBezTo>
                      <a:pt x="159" y="956"/>
                      <a:pt x="174" y="1040"/>
                      <a:pt x="251" y="1091"/>
                    </a:cubicBezTo>
                    <a:cubicBezTo>
                      <a:pt x="315" y="1184"/>
                      <a:pt x="227" y="1064"/>
                      <a:pt x="306" y="1145"/>
                    </a:cubicBezTo>
                    <a:cubicBezTo>
                      <a:pt x="378" y="1219"/>
                      <a:pt x="271" y="1141"/>
                      <a:pt x="360" y="1200"/>
                    </a:cubicBezTo>
                    <a:cubicBezTo>
                      <a:pt x="367" y="1211"/>
                      <a:pt x="373" y="1224"/>
                      <a:pt x="382" y="1233"/>
                    </a:cubicBezTo>
                    <a:cubicBezTo>
                      <a:pt x="391" y="1242"/>
                      <a:pt x="407" y="1244"/>
                      <a:pt x="415" y="1254"/>
                    </a:cubicBezTo>
                    <a:cubicBezTo>
                      <a:pt x="430" y="1272"/>
                      <a:pt x="446" y="1330"/>
                      <a:pt x="458" y="1353"/>
                    </a:cubicBezTo>
                    <a:cubicBezTo>
                      <a:pt x="464" y="1365"/>
                      <a:pt x="470" y="1377"/>
                      <a:pt x="480" y="1385"/>
                    </a:cubicBezTo>
                    <a:cubicBezTo>
                      <a:pt x="500" y="1402"/>
                      <a:pt x="546" y="1429"/>
                      <a:pt x="546" y="1429"/>
                    </a:cubicBezTo>
                    <a:cubicBezTo>
                      <a:pt x="568" y="1464"/>
                      <a:pt x="595" y="1477"/>
                      <a:pt x="633" y="1494"/>
                    </a:cubicBezTo>
                    <a:cubicBezTo>
                      <a:pt x="654" y="1503"/>
                      <a:pt x="698" y="1516"/>
                      <a:pt x="698" y="1516"/>
                    </a:cubicBezTo>
                    <a:cubicBezTo>
                      <a:pt x="704" y="1515"/>
                      <a:pt x="799" y="1506"/>
                      <a:pt x="807" y="1494"/>
                    </a:cubicBezTo>
                    <a:cubicBezTo>
                      <a:pt x="820" y="1475"/>
                      <a:pt x="822" y="1451"/>
                      <a:pt x="829" y="1429"/>
                    </a:cubicBezTo>
                    <a:cubicBezTo>
                      <a:pt x="833" y="1418"/>
                      <a:pt x="840" y="1396"/>
                      <a:pt x="840" y="1396"/>
                    </a:cubicBezTo>
                    <a:cubicBezTo>
                      <a:pt x="830" y="1261"/>
                      <a:pt x="847" y="1139"/>
                      <a:pt x="829" y="1003"/>
                    </a:cubicBezTo>
                    <a:cubicBezTo>
                      <a:pt x="824" y="963"/>
                      <a:pt x="798" y="902"/>
                      <a:pt x="786" y="862"/>
                    </a:cubicBezTo>
                    <a:cubicBezTo>
                      <a:pt x="768" y="686"/>
                      <a:pt x="758" y="684"/>
                      <a:pt x="775" y="458"/>
                    </a:cubicBezTo>
                    <a:cubicBezTo>
                      <a:pt x="777" y="432"/>
                      <a:pt x="789" y="407"/>
                      <a:pt x="796" y="382"/>
                    </a:cubicBezTo>
                    <a:cubicBezTo>
                      <a:pt x="803" y="360"/>
                      <a:pt x="818" y="316"/>
                      <a:pt x="818" y="316"/>
                    </a:cubicBezTo>
                    <a:cubicBezTo>
                      <a:pt x="810" y="216"/>
                      <a:pt x="804" y="166"/>
                      <a:pt x="775" y="76"/>
                    </a:cubicBezTo>
                    <a:cubicBezTo>
                      <a:pt x="768" y="54"/>
                      <a:pt x="709" y="54"/>
                      <a:pt x="709" y="54"/>
                    </a:cubicBezTo>
                    <a:cubicBezTo>
                      <a:pt x="702" y="43"/>
                      <a:pt x="698" y="29"/>
                      <a:pt x="687" y="22"/>
                    </a:cubicBezTo>
                    <a:cubicBezTo>
                      <a:pt x="668" y="10"/>
                      <a:pt x="622" y="0"/>
                      <a:pt x="622" y="0"/>
                    </a:cubicBezTo>
                    <a:cubicBezTo>
                      <a:pt x="584" y="6"/>
                      <a:pt x="551" y="2"/>
                      <a:pt x="524" y="33"/>
                    </a:cubicBezTo>
                    <a:cubicBezTo>
                      <a:pt x="482" y="81"/>
                      <a:pt x="461" y="143"/>
                      <a:pt x="426" y="196"/>
                    </a:cubicBezTo>
                    <a:cubicBezTo>
                      <a:pt x="397" y="239"/>
                      <a:pt x="421" y="253"/>
                      <a:pt x="360" y="273"/>
                    </a:cubicBezTo>
                    <a:cubicBezTo>
                      <a:pt x="317" y="209"/>
                      <a:pt x="293" y="229"/>
                      <a:pt x="218" y="240"/>
                    </a:cubicBezTo>
                    <a:cubicBezTo>
                      <a:pt x="166" y="276"/>
                      <a:pt x="189" y="288"/>
                      <a:pt x="164" y="338"/>
                    </a:cubicBezTo>
                    <a:cubicBezTo>
                      <a:pt x="146" y="375"/>
                      <a:pt x="142" y="371"/>
                      <a:pt x="109" y="393"/>
                    </a:cubicBezTo>
                    <a:cubicBezTo>
                      <a:pt x="84" y="429"/>
                      <a:pt x="78" y="416"/>
                      <a:pt x="98" y="436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728" y="721"/>
                <a:ext cx="2112" cy="2399"/>
              </a:xfrm>
              <a:custGeom>
                <a:avLst/>
                <a:gdLst>
                  <a:gd name="T0" fmla="*/ 68 w 2381"/>
                  <a:gd name="T1" fmla="*/ 799 h 2184"/>
                  <a:gd name="T2" fmla="*/ 297 w 2381"/>
                  <a:gd name="T3" fmla="*/ 1464 h 2184"/>
                  <a:gd name="T4" fmla="*/ 570 w 2381"/>
                  <a:gd name="T5" fmla="*/ 1824 h 2184"/>
                  <a:gd name="T6" fmla="*/ 679 w 2381"/>
                  <a:gd name="T7" fmla="*/ 1966 h 2184"/>
                  <a:gd name="T8" fmla="*/ 876 w 2381"/>
                  <a:gd name="T9" fmla="*/ 2097 h 2184"/>
                  <a:gd name="T10" fmla="*/ 1072 w 2381"/>
                  <a:gd name="T11" fmla="*/ 2162 h 2184"/>
                  <a:gd name="T12" fmla="*/ 1410 w 2381"/>
                  <a:gd name="T13" fmla="*/ 2086 h 2184"/>
                  <a:gd name="T14" fmla="*/ 1497 w 2381"/>
                  <a:gd name="T15" fmla="*/ 2009 h 2184"/>
                  <a:gd name="T16" fmla="*/ 1737 w 2381"/>
                  <a:gd name="T17" fmla="*/ 1639 h 2184"/>
                  <a:gd name="T18" fmla="*/ 1977 w 2381"/>
                  <a:gd name="T19" fmla="*/ 1235 h 2184"/>
                  <a:gd name="T20" fmla="*/ 2087 w 2381"/>
                  <a:gd name="T21" fmla="*/ 1039 h 2184"/>
                  <a:gd name="T22" fmla="*/ 2152 w 2381"/>
                  <a:gd name="T23" fmla="*/ 809 h 2184"/>
                  <a:gd name="T24" fmla="*/ 2283 w 2381"/>
                  <a:gd name="T25" fmla="*/ 668 h 2184"/>
                  <a:gd name="T26" fmla="*/ 2370 w 2381"/>
                  <a:gd name="T27" fmla="*/ 439 h 2184"/>
                  <a:gd name="T28" fmla="*/ 2185 w 2381"/>
                  <a:gd name="T29" fmla="*/ 449 h 2184"/>
                  <a:gd name="T30" fmla="*/ 1999 w 2381"/>
                  <a:gd name="T31" fmla="*/ 635 h 2184"/>
                  <a:gd name="T32" fmla="*/ 1945 w 2381"/>
                  <a:gd name="T33" fmla="*/ 799 h 2184"/>
                  <a:gd name="T34" fmla="*/ 1999 w 2381"/>
                  <a:gd name="T35" fmla="*/ 886 h 2184"/>
                  <a:gd name="T36" fmla="*/ 1781 w 2381"/>
                  <a:gd name="T37" fmla="*/ 1039 h 2184"/>
                  <a:gd name="T38" fmla="*/ 1716 w 2381"/>
                  <a:gd name="T39" fmla="*/ 1126 h 2184"/>
                  <a:gd name="T40" fmla="*/ 1519 w 2381"/>
                  <a:gd name="T41" fmla="*/ 1409 h 2184"/>
                  <a:gd name="T42" fmla="*/ 1334 w 2381"/>
                  <a:gd name="T43" fmla="*/ 1715 h 2184"/>
                  <a:gd name="T44" fmla="*/ 1214 w 2381"/>
                  <a:gd name="T45" fmla="*/ 1759 h 2184"/>
                  <a:gd name="T46" fmla="*/ 1127 w 2381"/>
                  <a:gd name="T47" fmla="*/ 1213 h 2184"/>
                  <a:gd name="T48" fmla="*/ 1290 w 2381"/>
                  <a:gd name="T49" fmla="*/ 460 h 2184"/>
                  <a:gd name="T50" fmla="*/ 1257 w 2381"/>
                  <a:gd name="T51" fmla="*/ 46 h 2184"/>
                  <a:gd name="T52" fmla="*/ 1137 w 2381"/>
                  <a:gd name="T53" fmla="*/ 242 h 2184"/>
                  <a:gd name="T54" fmla="*/ 1061 w 2381"/>
                  <a:gd name="T55" fmla="*/ 439 h 2184"/>
                  <a:gd name="T56" fmla="*/ 876 w 2381"/>
                  <a:gd name="T57" fmla="*/ 57 h 2184"/>
                  <a:gd name="T58" fmla="*/ 941 w 2381"/>
                  <a:gd name="T59" fmla="*/ 231 h 2184"/>
                  <a:gd name="T60" fmla="*/ 908 w 2381"/>
                  <a:gd name="T61" fmla="*/ 449 h 2184"/>
                  <a:gd name="T62" fmla="*/ 1007 w 2381"/>
                  <a:gd name="T63" fmla="*/ 831 h 2184"/>
                  <a:gd name="T64" fmla="*/ 1061 w 2381"/>
                  <a:gd name="T65" fmla="*/ 1366 h 2184"/>
                  <a:gd name="T66" fmla="*/ 865 w 2381"/>
                  <a:gd name="T67" fmla="*/ 1671 h 2184"/>
                  <a:gd name="T68" fmla="*/ 647 w 2381"/>
                  <a:gd name="T69" fmla="*/ 1453 h 2184"/>
                  <a:gd name="T70" fmla="*/ 483 w 2381"/>
                  <a:gd name="T71" fmla="*/ 1366 h 2184"/>
                  <a:gd name="T72" fmla="*/ 417 w 2381"/>
                  <a:gd name="T73" fmla="*/ 1268 h 2184"/>
                  <a:gd name="T74" fmla="*/ 254 w 2381"/>
                  <a:gd name="T75" fmla="*/ 973 h 2184"/>
                  <a:gd name="T76" fmla="*/ 396 w 2381"/>
                  <a:gd name="T77" fmla="*/ 929 h 2184"/>
                  <a:gd name="T78" fmla="*/ 232 w 2381"/>
                  <a:gd name="T79" fmla="*/ 711 h 2184"/>
                  <a:gd name="T80" fmla="*/ 145 w 2381"/>
                  <a:gd name="T81" fmla="*/ 602 h 2184"/>
                  <a:gd name="T82" fmla="*/ 90 w 2381"/>
                  <a:gd name="T83" fmla="*/ 373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1" h="2184">
                    <a:moveTo>
                      <a:pt x="36" y="417"/>
                    </a:moveTo>
                    <a:cubicBezTo>
                      <a:pt x="17" y="472"/>
                      <a:pt x="10" y="521"/>
                      <a:pt x="3" y="580"/>
                    </a:cubicBezTo>
                    <a:cubicBezTo>
                      <a:pt x="10" y="656"/>
                      <a:pt x="0" y="752"/>
                      <a:pt x="68" y="799"/>
                    </a:cubicBezTo>
                    <a:cubicBezTo>
                      <a:pt x="83" y="821"/>
                      <a:pt x="97" y="842"/>
                      <a:pt x="112" y="864"/>
                    </a:cubicBezTo>
                    <a:cubicBezTo>
                      <a:pt x="119" y="875"/>
                      <a:pt x="134" y="897"/>
                      <a:pt x="134" y="897"/>
                    </a:cubicBezTo>
                    <a:cubicBezTo>
                      <a:pt x="158" y="1089"/>
                      <a:pt x="213" y="1290"/>
                      <a:pt x="297" y="1464"/>
                    </a:cubicBezTo>
                    <a:cubicBezTo>
                      <a:pt x="336" y="1545"/>
                      <a:pt x="373" y="1631"/>
                      <a:pt x="450" y="1682"/>
                    </a:cubicBezTo>
                    <a:cubicBezTo>
                      <a:pt x="501" y="1759"/>
                      <a:pt x="472" y="1734"/>
                      <a:pt x="527" y="1769"/>
                    </a:cubicBezTo>
                    <a:cubicBezTo>
                      <a:pt x="551" y="1849"/>
                      <a:pt x="515" y="1756"/>
                      <a:pt x="570" y="1824"/>
                    </a:cubicBezTo>
                    <a:cubicBezTo>
                      <a:pt x="631" y="1900"/>
                      <a:pt x="519" y="1816"/>
                      <a:pt x="614" y="1879"/>
                    </a:cubicBezTo>
                    <a:cubicBezTo>
                      <a:pt x="636" y="1942"/>
                      <a:pt x="608" y="1884"/>
                      <a:pt x="657" y="1933"/>
                    </a:cubicBezTo>
                    <a:cubicBezTo>
                      <a:pt x="666" y="1942"/>
                      <a:pt x="669" y="1957"/>
                      <a:pt x="679" y="1966"/>
                    </a:cubicBezTo>
                    <a:cubicBezTo>
                      <a:pt x="797" y="2068"/>
                      <a:pt x="702" y="1978"/>
                      <a:pt x="777" y="2020"/>
                    </a:cubicBezTo>
                    <a:cubicBezTo>
                      <a:pt x="800" y="2033"/>
                      <a:pt x="824" y="2045"/>
                      <a:pt x="843" y="2064"/>
                    </a:cubicBezTo>
                    <a:cubicBezTo>
                      <a:pt x="854" y="2075"/>
                      <a:pt x="862" y="2089"/>
                      <a:pt x="876" y="2097"/>
                    </a:cubicBezTo>
                    <a:cubicBezTo>
                      <a:pt x="896" y="2108"/>
                      <a:pt x="919" y="2112"/>
                      <a:pt x="941" y="2119"/>
                    </a:cubicBezTo>
                    <a:cubicBezTo>
                      <a:pt x="974" y="2130"/>
                      <a:pt x="1006" y="2140"/>
                      <a:pt x="1039" y="2151"/>
                    </a:cubicBezTo>
                    <a:cubicBezTo>
                      <a:pt x="1050" y="2155"/>
                      <a:pt x="1061" y="2158"/>
                      <a:pt x="1072" y="2162"/>
                    </a:cubicBezTo>
                    <a:cubicBezTo>
                      <a:pt x="1083" y="2166"/>
                      <a:pt x="1105" y="2173"/>
                      <a:pt x="1105" y="2173"/>
                    </a:cubicBezTo>
                    <a:cubicBezTo>
                      <a:pt x="1174" y="2169"/>
                      <a:pt x="1251" y="2184"/>
                      <a:pt x="1312" y="2151"/>
                    </a:cubicBezTo>
                    <a:cubicBezTo>
                      <a:pt x="1315" y="2149"/>
                      <a:pt x="1392" y="2098"/>
                      <a:pt x="1410" y="2086"/>
                    </a:cubicBezTo>
                    <a:cubicBezTo>
                      <a:pt x="1421" y="2079"/>
                      <a:pt x="1443" y="2064"/>
                      <a:pt x="1443" y="2064"/>
                    </a:cubicBezTo>
                    <a:cubicBezTo>
                      <a:pt x="1450" y="2053"/>
                      <a:pt x="1456" y="2040"/>
                      <a:pt x="1465" y="2031"/>
                    </a:cubicBezTo>
                    <a:cubicBezTo>
                      <a:pt x="1474" y="2022"/>
                      <a:pt x="1490" y="2020"/>
                      <a:pt x="1497" y="2009"/>
                    </a:cubicBezTo>
                    <a:cubicBezTo>
                      <a:pt x="1519" y="1973"/>
                      <a:pt x="1509" y="1939"/>
                      <a:pt x="1541" y="1911"/>
                    </a:cubicBezTo>
                    <a:cubicBezTo>
                      <a:pt x="1561" y="1894"/>
                      <a:pt x="1607" y="1868"/>
                      <a:pt x="1607" y="1868"/>
                    </a:cubicBezTo>
                    <a:cubicBezTo>
                      <a:pt x="1655" y="1794"/>
                      <a:pt x="1702" y="1719"/>
                      <a:pt x="1737" y="1639"/>
                    </a:cubicBezTo>
                    <a:cubicBezTo>
                      <a:pt x="1774" y="1554"/>
                      <a:pt x="1774" y="1442"/>
                      <a:pt x="1857" y="1388"/>
                    </a:cubicBezTo>
                    <a:cubicBezTo>
                      <a:pt x="1881" y="1315"/>
                      <a:pt x="1848" y="1393"/>
                      <a:pt x="1901" y="1333"/>
                    </a:cubicBezTo>
                    <a:cubicBezTo>
                      <a:pt x="1928" y="1302"/>
                      <a:pt x="1952" y="1268"/>
                      <a:pt x="1977" y="1235"/>
                    </a:cubicBezTo>
                    <a:cubicBezTo>
                      <a:pt x="1993" y="1214"/>
                      <a:pt x="2006" y="1191"/>
                      <a:pt x="2021" y="1169"/>
                    </a:cubicBezTo>
                    <a:cubicBezTo>
                      <a:pt x="2028" y="1158"/>
                      <a:pt x="2043" y="1137"/>
                      <a:pt x="2043" y="1137"/>
                    </a:cubicBezTo>
                    <a:cubicBezTo>
                      <a:pt x="2069" y="1059"/>
                      <a:pt x="2052" y="1090"/>
                      <a:pt x="2087" y="1039"/>
                    </a:cubicBezTo>
                    <a:cubicBezTo>
                      <a:pt x="2118" y="938"/>
                      <a:pt x="2071" y="1079"/>
                      <a:pt x="2119" y="973"/>
                    </a:cubicBezTo>
                    <a:cubicBezTo>
                      <a:pt x="2128" y="952"/>
                      <a:pt x="2141" y="908"/>
                      <a:pt x="2141" y="908"/>
                    </a:cubicBezTo>
                    <a:cubicBezTo>
                      <a:pt x="2145" y="875"/>
                      <a:pt x="2136" y="838"/>
                      <a:pt x="2152" y="809"/>
                    </a:cubicBezTo>
                    <a:cubicBezTo>
                      <a:pt x="2164" y="786"/>
                      <a:pt x="2217" y="766"/>
                      <a:pt x="2217" y="766"/>
                    </a:cubicBezTo>
                    <a:cubicBezTo>
                      <a:pt x="2232" y="744"/>
                      <a:pt x="2246" y="722"/>
                      <a:pt x="2261" y="700"/>
                    </a:cubicBezTo>
                    <a:cubicBezTo>
                      <a:pt x="2268" y="689"/>
                      <a:pt x="2283" y="668"/>
                      <a:pt x="2283" y="668"/>
                    </a:cubicBezTo>
                    <a:cubicBezTo>
                      <a:pt x="2309" y="589"/>
                      <a:pt x="2292" y="621"/>
                      <a:pt x="2327" y="569"/>
                    </a:cubicBezTo>
                    <a:cubicBezTo>
                      <a:pt x="2340" y="529"/>
                      <a:pt x="2347" y="507"/>
                      <a:pt x="2359" y="471"/>
                    </a:cubicBezTo>
                    <a:cubicBezTo>
                      <a:pt x="2363" y="460"/>
                      <a:pt x="2366" y="450"/>
                      <a:pt x="2370" y="439"/>
                    </a:cubicBezTo>
                    <a:cubicBezTo>
                      <a:pt x="2374" y="428"/>
                      <a:pt x="2381" y="406"/>
                      <a:pt x="2381" y="406"/>
                    </a:cubicBezTo>
                    <a:cubicBezTo>
                      <a:pt x="2368" y="306"/>
                      <a:pt x="2337" y="197"/>
                      <a:pt x="2305" y="100"/>
                    </a:cubicBezTo>
                    <a:cubicBezTo>
                      <a:pt x="2219" y="228"/>
                      <a:pt x="2334" y="351"/>
                      <a:pt x="2185" y="449"/>
                    </a:cubicBezTo>
                    <a:cubicBezTo>
                      <a:pt x="2126" y="537"/>
                      <a:pt x="2203" y="431"/>
                      <a:pt x="2130" y="504"/>
                    </a:cubicBezTo>
                    <a:cubicBezTo>
                      <a:pt x="2080" y="554"/>
                      <a:pt x="2139" y="526"/>
                      <a:pt x="2076" y="548"/>
                    </a:cubicBezTo>
                    <a:cubicBezTo>
                      <a:pt x="2025" y="624"/>
                      <a:pt x="2054" y="598"/>
                      <a:pt x="1999" y="635"/>
                    </a:cubicBezTo>
                    <a:cubicBezTo>
                      <a:pt x="1975" y="706"/>
                      <a:pt x="1921" y="769"/>
                      <a:pt x="1879" y="831"/>
                    </a:cubicBezTo>
                    <a:cubicBezTo>
                      <a:pt x="1872" y="841"/>
                      <a:pt x="1902" y="825"/>
                      <a:pt x="1912" y="820"/>
                    </a:cubicBezTo>
                    <a:cubicBezTo>
                      <a:pt x="1924" y="814"/>
                      <a:pt x="1934" y="806"/>
                      <a:pt x="1945" y="799"/>
                    </a:cubicBezTo>
                    <a:cubicBezTo>
                      <a:pt x="1974" y="802"/>
                      <a:pt x="2005" y="797"/>
                      <a:pt x="2032" y="809"/>
                    </a:cubicBezTo>
                    <a:cubicBezTo>
                      <a:pt x="2052" y="818"/>
                      <a:pt x="2041" y="866"/>
                      <a:pt x="2032" y="875"/>
                    </a:cubicBezTo>
                    <a:cubicBezTo>
                      <a:pt x="2024" y="883"/>
                      <a:pt x="2010" y="882"/>
                      <a:pt x="1999" y="886"/>
                    </a:cubicBezTo>
                    <a:cubicBezTo>
                      <a:pt x="1962" y="941"/>
                      <a:pt x="1902" y="958"/>
                      <a:pt x="1847" y="995"/>
                    </a:cubicBezTo>
                    <a:cubicBezTo>
                      <a:pt x="1836" y="1002"/>
                      <a:pt x="1825" y="1010"/>
                      <a:pt x="1814" y="1017"/>
                    </a:cubicBezTo>
                    <a:cubicBezTo>
                      <a:pt x="1803" y="1024"/>
                      <a:pt x="1781" y="1039"/>
                      <a:pt x="1781" y="1039"/>
                    </a:cubicBezTo>
                    <a:cubicBezTo>
                      <a:pt x="1774" y="1050"/>
                      <a:pt x="1768" y="1062"/>
                      <a:pt x="1759" y="1071"/>
                    </a:cubicBezTo>
                    <a:cubicBezTo>
                      <a:pt x="1750" y="1080"/>
                      <a:pt x="1735" y="1083"/>
                      <a:pt x="1727" y="1093"/>
                    </a:cubicBezTo>
                    <a:cubicBezTo>
                      <a:pt x="1720" y="1102"/>
                      <a:pt x="1721" y="1116"/>
                      <a:pt x="1716" y="1126"/>
                    </a:cubicBezTo>
                    <a:cubicBezTo>
                      <a:pt x="1687" y="1183"/>
                      <a:pt x="1661" y="1242"/>
                      <a:pt x="1607" y="1279"/>
                    </a:cubicBezTo>
                    <a:cubicBezTo>
                      <a:pt x="1589" y="1306"/>
                      <a:pt x="1561" y="1347"/>
                      <a:pt x="1541" y="1377"/>
                    </a:cubicBezTo>
                    <a:cubicBezTo>
                      <a:pt x="1534" y="1388"/>
                      <a:pt x="1519" y="1409"/>
                      <a:pt x="1519" y="1409"/>
                    </a:cubicBezTo>
                    <a:cubicBezTo>
                      <a:pt x="1480" y="1526"/>
                      <a:pt x="1541" y="1352"/>
                      <a:pt x="1487" y="1475"/>
                    </a:cubicBezTo>
                    <a:cubicBezTo>
                      <a:pt x="1454" y="1549"/>
                      <a:pt x="1451" y="1613"/>
                      <a:pt x="1377" y="1660"/>
                    </a:cubicBezTo>
                    <a:cubicBezTo>
                      <a:pt x="1358" y="1723"/>
                      <a:pt x="1383" y="1666"/>
                      <a:pt x="1334" y="1715"/>
                    </a:cubicBezTo>
                    <a:cubicBezTo>
                      <a:pt x="1325" y="1724"/>
                      <a:pt x="1323" y="1741"/>
                      <a:pt x="1312" y="1748"/>
                    </a:cubicBezTo>
                    <a:cubicBezTo>
                      <a:pt x="1293" y="1760"/>
                      <a:pt x="1247" y="1769"/>
                      <a:pt x="1247" y="1769"/>
                    </a:cubicBezTo>
                    <a:cubicBezTo>
                      <a:pt x="1236" y="1766"/>
                      <a:pt x="1222" y="1767"/>
                      <a:pt x="1214" y="1759"/>
                    </a:cubicBezTo>
                    <a:cubicBezTo>
                      <a:pt x="1206" y="1751"/>
                      <a:pt x="1204" y="1738"/>
                      <a:pt x="1203" y="1726"/>
                    </a:cubicBezTo>
                    <a:cubicBezTo>
                      <a:pt x="1196" y="1624"/>
                      <a:pt x="1201" y="1522"/>
                      <a:pt x="1192" y="1420"/>
                    </a:cubicBezTo>
                    <a:cubicBezTo>
                      <a:pt x="1186" y="1353"/>
                      <a:pt x="1142" y="1280"/>
                      <a:pt x="1127" y="1213"/>
                    </a:cubicBezTo>
                    <a:cubicBezTo>
                      <a:pt x="1142" y="1064"/>
                      <a:pt x="1165" y="915"/>
                      <a:pt x="1181" y="766"/>
                    </a:cubicBezTo>
                    <a:cubicBezTo>
                      <a:pt x="1203" y="553"/>
                      <a:pt x="1183" y="629"/>
                      <a:pt x="1225" y="504"/>
                    </a:cubicBezTo>
                    <a:cubicBezTo>
                      <a:pt x="1233" y="479"/>
                      <a:pt x="1290" y="460"/>
                      <a:pt x="1290" y="460"/>
                    </a:cubicBezTo>
                    <a:cubicBezTo>
                      <a:pt x="1243" y="444"/>
                      <a:pt x="1239" y="465"/>
                      <a:pt x="1192" y="449"/>
                    </a:cubicBezTo>
                    <a:cubicBezTo>
                      <a:pt x="1156" y="308"/>
                      <a:pt x="1234" y="147"/>
                      <a:pt x="1279" y="13"/>
                    </a:cubicBezTo>
                    <a:cubicBezTo>
                      <a:pt x="1283" y="0"/>
                      <a:pt x="1264" y="35"/>
                      <a:pt x="1257" y="46"/>
                    </a:cubicBezTo>
                    <a:cubicBezTo>
                      <a:pt x="1242" y="96"/>
                      <a:pt x="1210" y="134"/>
                      <a:pt x="1181" y="177"/>
                    </a:cubicBezTo>
                    <a:cubicBezTo>
                      <a:pt x="1174" y="188"/>
                      <a:pt x="1166" y="198"/>
                      <a:pt x="1159" y="209"/>
                    </a:cubicBezTo>
                    <a:cubicBezTo>
                      <a:pt x="1152" y="220"/>
                      <a:pt x="1137" y="242"/>
                      <a:pt x="1137" y="242"/>
                    </a:cubicBezTo>
                    <a:cubicBezTo>
                      <a:pt x="1123" y="289"/>
                      <a:pt x="1099" y="326"/>
                      <a:pt x="1083" y="373"/>
                    </a:cubicBezTo>
                    <a:cubicBezTo>
                      <a:pt x="1079" y="384"/>
                      <a:pt x="1076" y="395"/>
                      <a:pt x="1072" y="406"/>
                    </a:cubicBezTo>
                    <a:cubicBezTo>
                      <a:pt x="1068" y="417"/>
                      <a:pt x="1061" y="439"/>
                      <a:pt x="1061" y="439"/>
                    </a:cubicBezTo>
                    <a:cubicBezTo>
                      <a:pt x="1052" y="323"/>
                      <a:pt x="1042" y="150"/>
                      <a:pt x="930" y="79"/>
                    </a:cubicBezTo>
                    <a:cubicBezTo>
                      <a:pt x="926" y="66"/>
                      <a:pt x="917" y="16"/>
                      <a:pt x="887" y="24"/>
                    </a:cubicBezTo>
                    <a:cubicBezTo>
                      <a:pt x="876" y="27"/>
                      <a:pt x="880" y="46"/>
                      <a:pt x="876" y="57"/>
                    </a:cubicBezTo>
                    <a:cubicBezTo>
                      <a:pt x="880" y="68"/>
                      <a:pt x="882" y="79"/>
                      <a:pt x="887" y="89"/>
                    </a:cubicBezTo>
                    <a:cubicBezTo>
                      <a:pt x="893" y="101"/>
                      <a:pt x="903" y="110"/>
                      <a:pt x="908" y="122"/>
                    </a:cubicBezTo>
                    <a:cubicBezTo>
                      <a:pt x="932" y="177"/>
                      <a:pt x="926" y="181"/>
                      <a:pt x="941" y="231"/>
                    </a:cubicBezTo>
                    <a:cubicBezTo>
                      <a:pt x="964" y="308"/>
                      <a:pt x="993" y="383"/>
                      <a:pt x="1017" y="460"/>
                    </a:cubicBezTo>
                    <a:cubicBezTo>
                      <a:pt x="1018" y="463"/>
                      <a:pt x="945" y="440"/>
                      <a:pt x="941" y="439"/>
                    </a:cubicBezTo>
                    <a:cubicBezTo>
                      <a:pt x="930" y="442"/>
                      <a:pt x="908" y="438"/>
                      <a:pt x="908" y="449"/>
                    </a:cubicBezTo>
                    <a:cubicBezTo>
                      <a:pt x="908" y="462"/>
                      <a:pt x="932" y="461"/>
                      <a:pt x="941" y="471"/>
                    </a:cubicBezTo>
                    <a:cubicBezTo>
                      <a:pt x="980" y="515"/>
                      <a:pt x="1020" y="578"/>
                      <a:pt x="1039" y="635"/>
                    </a:cubicBezTo>
                    <a:cubicBezTo>
                      <a:pt x="1029" y="701"/>
                      <a:pt x="1016" y="765"/>
                      <a:pt x="1007" y="831"/>
                    </a:cubicBezTo>
                    <a:cubicBezTo>
                      <a:pt x="1010" y="955"/>
                      <a:pt x="1011" y="1078"/>
                      <a:pt x="1017" y="1202"/>
                    </a:cubicBezTo>
                    <a:cubicBezTo>
                      <a:pt x="1018" y="1216"/>
                      <a:pt x="1034" y="1283"/>
                      <a:pt x="1039" y="1300"/>
                    </a:cubicBezTo>
                    <a:cubicBezTo>
                      <a:pt x="1046" y="1322"/>
                      <a:pt x="1054" y="1344"/>
                      <a:pt x="1061" y="1366"/>
                    </a:cubicBezTo>
                    <a:cubicBezTo>
                      <a:pt x="1065" y="1377"/>
                      <a:pt x="1072" y="1399"/>
                      <a:pt x="1072" y="1399"/>
                    </a:cubicBezTo>
                    <a:cubicBezTo>
                      <a:pt x="1064" y="1606"/>
                      <a:pt x="1135" y="1656"/>
                      <a:pt x="996" y="1704"/>
                    </a:cubicBezTo>
                    <a:cubicBezTo>
                      <a:pt x="956" y="1696"/>
                      <a:pt x="902" y="1691"/>
                      <a:pt x="865" y="1671"/>
                    </a:cubicBezTo>
                    <a:cubicBezTo>
                      <a:pt x="842" y="1658"/>
                      <a:pt x="799" y="1628"/>
                      <a:pt x="799" y="1628"/>
                    </a:cubicBezTo>
                    <a:cubicBezTo>
                      <a:pt x="795" y="1621"/>
                      <a:pt x="727" y="1507"/>
                      <a:pt x="712" y="1497"/>
                    </a:cubicBezTo>
                    <a:cubicBezTo>
                      <a:pt x="690" y="1482"/>
                      <a:pt x="672" y="1461"/>
                      <a:pt x="647" y="1453"/>
                    </a:cubicBezTo>
                    <a:cubicBezTo>
                      <a:pt x="636" y="1449"/>
                      <a:pt x="624" y="1447"/>
                      <a:pt x="614" y="1442"/>
                    </a:cubicBezTo>
                    <a:cubicBezTo>
                      <a:pt x="592" y="1431"/>
                      <a:pt x="570" y="1421"/>
                      <a:pt x="548" y="1409"/>
                    </a:cubicBezTo>
                    <a:cubicBezTo>
                      <a:pt x="525" y="1396"/>
                      <a:pt x="483" y="1366"/>
                      <a:pt x="483" y="1366"/>
                    </a:cubicBezTo>
                    <a:cubicBezTo>
                      <a:pt x="476" y="1355"/>
                      <a:pt x="469" y="1343"/>
                      <a:pt x="461" y="1333"/>
                    </a:cubicBezTo>
                    <a:cubicBezTo>
                      <a:pt x="451" y="1321"/>
                      <a:pt x="437" y="1313"/>
                      <a:pt x="428" y="1300"/>
                    </a:cubicBezTo>
                    <a:cubicBezTo>
                      <a:pt x="422" y="1291"/>
                      <a:pt x="422" y="1278"/>
                      <a:pt x="417" y="1268"/>
                    </a:cubicBezTo>
                    <a:cubicBezTo>
                      <a:pt x="386" y="1211"/>
                      <a:pt x="344" y="1159"/>
                      <a:pt x="308" y="1104"/>
                    </a:cubicBezTo>
                    <a:cubicBezTo>
                      <a:pt x="276" y="1054"/>
                      <a:pt x="289" y="1079"/>
                      <a:pt x="265" y="1006"/>
                    </a:cubicBezTo>
                    <a:cubicBezTo>
                      <a:pt x="261" y="995"/>
                      <a:pt x="254" y="973"/>
                      <a:pt x="254" y="973"/>
                    </a:cubicBezTo>
                    <a:cubicBezTo>
                      <a:pt x="265" y="884"/>
                      <a:pt x="249" y="852"/>
                      <a:pt x="341" y="875"/>
                    </a:cubicBezTo>
                    <a:cubicBezTo>
                      <a:pt x="352" y="882"/>
                      <a:pt x="365" y="888"/>
                      <a:pt x="374" y="897"/>
                    </a:cubicBezTo>
                    <a:cubicBezTo>
                      <a:pt x="383" y="906"/>
                      <a:pt x="396" y="942"/>
                      <a:pt x="396" y="929"/>
                    </a:cubicBezTo>
                    <a:cubicBezTo>
                      <a:pt x="396" y="906"/>
                      <a:pt x="381" y="886"/>
                      <a:pt x="374" y="864"/>
                    </a:cubicBezTo>
                    <a:cubicBezTo>
                      <a:pt x="356" y="810"/>
                      <a:pt x="357" y="775"/>
                      <a:pt x="297" y="755"/>
                    </a:cubicBezTo>
                    <a:cubicBezTo>
                      <a:pt x="275" y="740"/>
                      <a:pt x="254" y="726"/>
                      <a:pt x="232" y="711"/>
                    </a:cubicBezTo>
                    <a:cubicBezTo>
                      <a:pt x="221" y="704"/>
                      <a:pt x="199" y="689"/>
                      <a:pt x="199" y="689"/>
                    </a:cubicBezTo>
                    <a:cubicBezTo>
                      <a:pt x="171" y="607"/>
                      <a:pt x="212" y="707"/>
                      <a:pt x="156" y="635"/>
                    </a:cubicBezTo>
                    <a:cubicBezTo>
                      <a:pt x="149" y="626"/>
                      <a:pt x="150" y="612"/>
                      <a:pt x="145" y="602"/>
                    </a:cubicBezTo>
                    <a:cubicBezTo>
                      <a:pt x="139" y="590"/>
                      <a:pt x="128" y="581"/>
                      <a:pt x="123" y="569"/>
                    </a:cubicBezTo>
                    <a:cubicBezTo>
                      <a:pt x="114" y="548"/>
                      <a:pt x="101" y="504"/>
                      <a:pt x="101" y="504"/>
                    </a:cubicBezTo>
                    <a:cubicBezTo>
                      <a:pt x="97" y="460"/>
                      <a:pt x="100" y="416"/>
                      <a:pt x="90" y="373"/>
                    </a:cubicBezTo>
                    <a:cubicBezTo>
                      <a:pt x="87" y="362"/>
                      <a:pt x="86" y="397"/>
                      <a:pt x="79" y="406"/>
                    </a:cubicBezTo>
                    <a:cubicBezTo>
                      <a:pt x="52" y="440"/>
                      <a:pt x="52" y="433"/>
                      <a:pt x="36" y="4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2064" y="1056"/>
                <a:ext cx="513" cy="600"/>
              </a:xfrm>
              <a:custGeom>
                <a:avLst/>
                <a:gdLst>
                  <a:gd name="T0" fmla="*/ 0 w 513"/>
                  <a:gd name="T1" fmla="*/ 0 h 600"/>
                  <a:gd name="T2" fmla="*/ 11 w 513"/>
                  <a:gd name="T3" fmla="*/ 164 h 600"/>
                  <a:gd name="T4" fmla="*/ 44 w 513"/>
                  <a:gd name="T5" fmla="*/ 262 h 600"/>
                  <a:gd name="T6" fmla="*/ 164 w 513"/>
                  <a:gd name="T7" fmla="*/ 480 h 600"/>
                  <a:gd name="T8" fmla="*/ 186 w 513"/>
                  <a:gd name="T9" fmla="*/ 513 h 600"/>
                  <a:gd name="T10" fmla="*/ 218 w 513"/>
                  <a:gd name="T11" fmla="*/ 535 h 600"/>
                  <a:gd name="T12" fmla="*/ 229 w 513"/>
                  <a:gd name="T13" fmla="*/ 567 h 600"/>
                  <a:gd name="T14" fmla="*/ 251 w 513"/>
                  <a:gd name="T15" fmla="*/ 600 h 600"/>
                  <a:gd name="T16" fmla="*/ 338 w 513"/>
                  <a:gd name="T17" fmla="*/ 295 h 600"/>
                  <a:gd name="T18" fmla="*/ 448 w 513"/>
                  <a:gd name="T19" fmla="*/ 185 h 600"/>
                  <a:gd name="T20" fmla="*/ 513 w 513"/>
                  <a:gd name="T21" fmla="*/ 164 h 600"/>
                  <a:gd name="T22" fmla="*/ 426 w 513"/>
                  <a:gd name="T23" fmla="*/ 164 h 600"/>
                  <a:gd name="T24" fmla="*/ 360 w 513"/>
                  <a:gd name="T25" fmla="*/ 185 h 600"/>
                  <a:gd name="T26" fmla="*/ 273 w 513"/>
                  <a:gd name="T27" fmla="*/ 316 h 600"/>
                  <a:gd name="T28" fmla="*/ 251 w 513"/>
                  <a:gd name="T29" fmla="*/ 349 h 600"/>
                  <a:gd name="T30" fmla="*/ 229 w 513"/>
                  <a:gd name="T31" fmla="*/ 382 h 600"/>
                  <a:gd name="T32" fmla="*/ 142 w 513"/>
                  <a:gd name="T33" fmla="*/ 229 h 600"/>
                  <a:gd name="T34" fmla="*/ 98 w 513"/>
                  <a:gd name="T35" fmla="*/ 175 h 600"/>
                  <a:gd name="T36" fmla="*/ 44 w 513"/>
                  <a:gd name="T37" fmla="*/ 120 h 600"/>
                  <a:gd name="T38" fmla="*/ 0 w 513"/>
                  <a:gd name="T39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600">
                    <a:moveTo>
                      <a:pt x="0" y="0"/>
                    </a:moveTo>
                    <a:cubicBezTo>
                      <a:pt x="4" y="55"/>
                      <a:pt x="3" y="110"/>
                      <a:pt x="11" y="164"/>
                    </a:cubicBezTo>
                    <a:cubicBezTo>
                      <a:pt x="16" y="198"/>
                      <a:pt x="33" y="229"/>
                      <a:pt x="44" y="262"/>
                    </a:cubicBezTo>
                    <a:cubicBezTo>
                      <a:pt x="72" y="345"/>
                      <a:pt x="87" y="429"/>
                      <a:pt x="164" y="480"/>
                    </a:cubicBezTo>
                    <a:cubicBezTo>
                      <a:pt x="171" y="491"/>
                      <a:pt x="177" y="504"/>
                      <a:pt x="186" y="513"/>
                    </a:cubicBezTo>
                    <a:cubicBezTo>
                      <a:pt x="195" y="522"/>
                      <a:pt x="210" y="525"/>
                      <a:pt x="218" y="535"/>
                    </a:cubicBezTo>
                    <a:cubicBezTo>
                      <a:pt x="225" y="544"/>
                      <a:pt x="224" y="557"/>
                      <a:pt x="229" y="567"/>
                    </a:cubicBezTo>
                    <a:cubicBezTo>
                      <a:pt x="235" y="579"/>
                      <a:pt x="244" y="589"/>
                      <a:pt x="251" y="600"/>
                    </a:cubicBezTo>
                    <a:cubicBezTo>
                      <a:pt x="314" y="506"/>
                      <a:pt x="286" y="374"/>
                      <a:pt x="338" y="295"/>
                    </a:cubicBezTo>
                    <a:cubicBezTo>
                      <a:pt x="371" y="246"/>
                      <a:pt x="386" y="205"/>
                      <a:pt x="448" y="185"/>
                    </a:cubicBezTo>
                    <a:cubicBezTo>
                      <a:pt x="470" y="178"/>
                      <a:pt x="513" y="164"/>
                      <a:pt x="513" y="164"/>
                    </a:cubicBezTo>
                    <a:cubicBezTo>
                      <a:pt x="467" y="149"/>
                      <a:pt x="485" y="148"/>
                      <a:pt x="426" y="164"/>
                    </a:cubicBezTo>
                    <a:cubicBezTo>
                      <a:pt x="404" y="170"/>
                      <a:pt x="360" y="185"/>
                      <a:pt x="360" y="185"/>
                    </a:cubicBezTo>
                    <a:cubicBezTo>
                      <a:pt x="331" y="229"/>
                      <a:pt x="302" y="273"/>
                      <a:pt x="273" y="316"/>
                    </a:cubicBezTo>
                    <a:cubicBezTo>
                      <a:pt x="266" y="327"/>
                      <a:pt x="258" y="338"/>
                      <a:pt x="251" y="349"/>
                    </a:cubicBezTo>
                    <a:cubicBezTo>
                      <a:pt x="244" y="360"/>
                      <a:pt x="229" y="382"/>
                      <a:pt x="229" y="382"/>
                    </a:cubicBezTo>
                    <a:cubicBezTo>
                      <a:pt x="209" y="318"/>
                      <a:pt x="201" y="268"/>
                      <a:pt x="142" y="229"/>
                    </a:cubicBezTo>
                    <a:cubicBezTo>
                      <a:pt x="120" y="163"/>
                      <a:pt x="149" y="226"/>
                      <a:pt x="98" y="175"/>
                    </a:cubicBezTo>
                    <a:cubicBezTo>
                      <a:pt x="22" y="99"/>
                      <a:pt x="137" y="182"/>
                      <a:pt x="44" y="120"/>
                    </a:cubicBezTo>
                    <a:cubicBezTo>
                      <a:pt x="16" y="78"/>
                      <a:pt x="10" y="5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2835" y="823"/>
                <a:ext cx="652" cy="760"/>
              </a:xfrm>
              <a:custGeom>
                <a:avLst/>
                <a:gdLst>
                  <a:gd name="T0" fmla="*/ 645 w 652"/>
                  <a:gd name="T1" fmla="*/ 6 h 760"/>
                  <a:gd name="T2" fmla="*/ 547 w 652"/>
                  <a:gd name="T3" fmla="*/ 333 h 760"/>
                  <a:gd name="T4" fmla="*/ 449 w 652"/>
                  <a:gd name="T5" fmla="*/ 704 h 760"/>
                  <a:gd name="T6" fmla="*/ 427 w 652"/>
                  <a:gd name="T7" fmla="*/ 737 h 760"/>
                  <a:gd name="T8" fmla="*/ 394 w 652"/>
                  <a:gd name="T9" fmla="*/ 748 h 760"/>
                  <a:gd name="T10" fmla="*/ 427 w 652"/>
                  <a:gd name="T11" fmla="*/ 726 h 760"/>
                  <a:gd name="T12" fmla="*/ 438 w 652"/>
                  <a:gd name="T13" fmla="*/ 693 h 760"/>
                  <a:gd name="T14" fmla="*/ 481 w 652"/>
                  <a:gd name="T15" fmla="*/ 628 h 760"/>
                  <a:gd name="T16" fmla="*/ 470 w 652"/>
                  <a:gd name="T17" fmla="*/ 508 h 760"/>
                  <a:gd name="T18" fmla="*/ 416 w 652"/>
                  <a:gd name="T19" fmla="*/ 464 h 760"/>
                  <a:gd name="T20" fmla="*/ 241 w 652"/>
                  <a:gd name="T21" fmla="*/ 377 h 760"/>
                  <a:gd name="T22" fmla="*/ 23 w 652"/>
                  <a:gd name="T23" fmla="*/ 388 h 760"/>
                  <a:gd name="T24" fmla="*/ 89 w 652"/>
                  <a:gd name="T25" fmla="*/ 366 h 760"/>
                  <a:gd name="T26" fmla="*/ 154 w 652"/>
                  <a:gd name="T27" fmla="*/ 344 h 760"/>
                  <a:gd name="T28" fmla="*/ 470 w 652"/>
                  <a:gd name="T29" fmla="*/ 355 h 760"/>
                  <a:gd name="T30" fmla="*/ 503 w 652"/>
                  <a:gd name="T31" fmla="*/ 333 h 760"/>
                  <a:gd name="T32" fmla="*/ 536 w 652"/>
                  <a:gd name="T33" fmla="*/ 235 h 760"/>
                  <a:gd name="T34" fmla="*/ 558 w 652"/>
                  <a:gd name="T35" fmla="*/ 202 h 760"/>
                  <a:gd name="T36" fmla="*/ 590 w 652"/>
                  <a:gd name="T37" fmla="*/ 104 h 760"/>
                  <a:gd name="T38" fmla="*/ 645 w 652"/>
                  <a:gd name="T39" fmla="*/ 50 h 760"/>
                  <a:gd name="T40" fmla="*/ 645 w 652"/>
                  <a:gd name="T41" fmla="*/ 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760">
                    <a:moveTo>
                      <a:pt x="645" y="6"/>
                    </a:moveTo>
                    <a:cubicBezTo>
                      <a:pt x="609" y="114"/>
                      <a:pt x="584" y="226"/>
                      <a:pt x="547" y="333"/>
                    </a:cubicBezTo>
                    <a:cubicBezTo>
                      <a:pt x="541" y="450"/>
                      <a:pt x="563" y="625"/>
                      <a:pt x="449" y="704"/>
                    </a:cubicBezTo>
                    <a:cubicBezTo>
                      <a:pt x="442" y="715"/>
                      <a:pt x="437" y="729"/>
                      <a:pt x="427" y="737"/>
                    </a:cubicBezTo>
                    <a:cubicBezTo>
                      <a:pt x="418" y="744"/>
                      <a:pt x="394" y="760"/>
                      <a:pt x="394" y="748"/>
                    </a:cubicBezTo>
                    <a:cubicBezTo>
                      <a:pt x="394" y="735"/>
                      <a:pt x="416" y="733"/>
                      <a:pt x="427" y="726"/>
                    </a:cubicBezTo>
                    <a:cubicBezTo>
                      <a:pt x="431" y="715"/>
                      <a:pt x="432" y="703"/>
                      <a:pt x="438" y="693"/>
                    </a:cubicBezTo>
                    <a:cubicBezTo>
                      <a:pt x="451" y="670"/>
                      <a:pt x="481" y="628"/>
                      <a:pt x="481" y="628"/>
                    </a:cubicBezTo>
                    <a:cubicBezTo>
                      <a:pt x="477" y="588"/>
                      <a:pt x="478" y="547"/>
                      <a:pt x="470" y="508"/>
                    </a:cubicBezTo>
                    <a:cubicBezTo>
                      <a:pt x="461" y="464"/>
                      <a:pt x="445" y="480"/>
                      <a:pt x="416" y="464"/>
                    </a:cubicBezTo>
                    <a:cubicBezTo>
                      <a:pt x="345" y="425"/>
                      <a:pt x="318" y="396"/>
                      <a:pt x="241" y="377"/>
                    </a:cubicBezTo>
                    <a:cubicBezTo>
                      <a:pt x="168" y="381"/>
                      <a:pt x="96" y="393"/>
                      <a:pt x="23" y="388"/>
                    </a:cubicBezTo>
                    <a:cubicBezTo>
                      <a:pt x="0" y="386"/>
                      <a:pt x="67" y="373"/>
                      <a:pt x="89" y="366"/>
                    </a:cubicBezTo>
                    <a:cubicBezTo>
                      <a:pt x="111" y="359"/>
                      <a:pt x="154" y="344"/>
                      <a:pt x="154" y="344"/>
                    </a:cubicBezTo>
                    <a:cubicBezTo>
                      <a:pt x="279" y="352"/>
                      <a:pt x="351" y="367"/>
                      <a:pt x="470" y="355"/>
                    </a:cubicBezTo>
                    <a:cubicBezTo>
                      <a:pt x="481" y="348"/>
                      <a:pt x="496" y="344"/>
                      <a:pt x="503" y="333"/>
                    </a:cubicBezTo>
                    <a:cubicBezTo>
                      <a:pt x="504" y="332"/>
                      <a:pt x="530" y="252"/>
                      <a:pt x="536" y="235"/>
                    </a:cubicBezTo>
                    <a:cubicBezTo>
                      <a:pt x="540" y="222"/>
                      <a:pt x="553" y="214"/>
                      <a:pt x="558" y="202"/>
                    </a:cubicBezTo>
                    <a:cubicBezTo>
                      <a:pt x="566" y="184"/>
                      <a:pt x="582" y="130"/>
                      <a:pt x="590" y="104"/>
                    </a:cubicBezTo>
                    <a:cubicBezTo>
                      <a:pt x="622" y="0"/>
                      <a:pt x="599" y="142"/>
                      <a:pt x="645" y="50"/>
                    </a:cubicBezTo>
                    <a:cubicBezTo>
                      <a:pt x="652" y="37"/>
                      <a:pt x="645" y="21"/>
                      <a:pt x="645" y="6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2016" y="1344"/>
                <a:ext cx="192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H="1">
                <a:off x="3264" y="1200"/>
                <a:ext cx="240" cy="48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</p:grp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672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1296" y="259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872" y="2448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H="1" flipV="1">
              <a:off x="2448" y="2832"/>
              <a:ext cx="24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894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6000" b="1" u="sng" dirty="0"/>
              <a:t>The Heart Contracts and </a:t>
            </a:r>
            <a:r>
              <a:rPr lang="en-AU" sz="6000" b="1" u="sng" dirty="0" smtClean="0"/>
              <a:t>Relaxes</a:t>
            </a:r>
            <a:endParaRPr lang="en-AU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The valves close to stop blood flowing </a:t>
            </a:r>
            <a:br>
              <a:rPr lang="en-GB" sz="3600" dirty="0" smtClean="0"/>
            </a:br>
            <a:r>
              <a:rPr lang="en-GB" sz="3600" dirty="0" smtClean="0"/>
              <a:t>backwards.</a:t>
            </a:r>
          </a:p>
          <a:p>
            <a:r>
              <a:rPr lang="en-GB" sz="3600" dirty="0" smtClean="0"/>
              <a:t>The ventricles contract forcing the blood to </a:t>
            </a:r>
            <a:br>
              <a:rPr lang="en-GB" sz="3600" dirty="0" smtClean="0"/>
            </a:br>
            <a:r>
              <a:rPr lang="en-GB" sz="3600" dirty="0" smtClean="0"/>
              <a:t>leave the heart.</a:t>
            </a:r>
          </a:p>
          <a:p>
            <a:r>
              <a:rPr lang="en-GB" sz="3600" dirty="0" smtClean="0"/>
              <a:t>At the same time, the atria are relaxing and </a:t>
            </a:r>
            <a:br>
              <a:rPr lang="en-GB" sz="3600" dirty="0" smtClean="0"/>
            </a:br>
            <a:r>
              <a:rPr lang="en-GB" sz="3600" dirty="0" smtClean="0"/>
              <a:t>filling with blood again.</a:t>
            </a:r>
          </a:p>
          <a:p>
            <a:r>
              <a:rPr lang="en-GB" sz="3600" dirty="0" smtClean="0"/>
              <a:t>The cycle then repeats continuously.</a:t>
            </a: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9491353" y="3517208"/>
            <a:ext cx="2514600" cy="3048000"/>
            <a:chOff x="1728" y="576"/>
            <a:chExt cx="2112" cy="2544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755" y="1036"/>
              <a:ext cx="464" cy="480"/>
            </a:xfrm>
            <a:custGeom>
              <a:avLst/>
              <a:gdLst>
                <a:gd name="T0" fmla="*/ 34 w 464"/>
                <a:gd name="T1" fmla="*/ 197 h 480"/>
                <a:gd name="T2" fmla="*/ 100 w 464"/>
                <a:gd name="T3" fmla="*/ 339 h 480"/>
                <a:gd name="T4" fmla="*/ 110 w 464"/>
                <a:gd name="T5" fmla="*/ 437 h 480"/>
                <a:gd name="T6" fmla="*/ 241 w 464"/>
                <a:gd name="T7" fmla="*/ 448 h 480"/>
                <a:gd name="T8" fmla="*/ 307 w 464"/>
                <a:gd name="T9" fmla="*/ 480 h 480"/>
                <a:gd name="T10" fmla="*/ 340 w 464"/>
                <a:gd name="T11" fmla="*/ 469 h 480"/>
                <a:gd name="T12" fmla="*/ 372 w 464"/>
                <a:gd name="T13" fmla="*/ 382 h 480"/>
                <a:gd name="T14" fmla="*/ 438 w 464"/>
                <a:gd name="T15" fmla="*/ 339 h 480"/>
                <a:gd name="T16" fmla="*/ 460 w 464"/>
                <a:gd name="T17" fmla="*/ 273 h 480"/>
                <a:gd name="T18" fmla="*/ 427 w 464"/>
                <a:gd name="T19" fmla="*/ 99 h 480"/>
                <a:gd name="T20" fmla="*/ 405 w 464"/>
                <a:gd name="T21" fmla="*/ 66 h 480"/>
                <a:gd name="T22" fmla="*/ 394 w 464"/>
                <a:gd name="T23" fmla="*/ 33 h 480"/>
                <a:gd name="T24" fmla="*/ 329 w 464"/>
                <a:gd name="T25" fmla="*/ 0 h 480"/>
                <a:gd name="T26" fmla="*/ 241 w 464"/>
                <a:gd name="T27" fmla="*/ 33 h 480"/>
                <a:gd name="T28" fmla="*/ 220 w 464"/>
                <a:gd name="T29" fmla="*/ 66 h 480"/>
                <a:gd name="T30" fmla="*/ 187 w 464"/>
                <a:gd name="T31" fmla="*/ 77 h 480"/>
                <a:gd name="T32" fmla="*/ 154 w 464"/>
                <a:gd name="T33" fmla="*/ 99 h 480"/>
                <a:gd name="T34" fmla="*/ 56 w 464"/>
                <a:gd name="T35" fmla="*/ 131 h 480"/>
                <a:gd name="T36" fmla="*/ 34 w 464"/>
                <a:gd name="T37" fmla="*/ 19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4" h="480">
                  <a:moveTo>
                    <a:pt x="34" y="197"/>
                  </a:moveTo>
                  <a:cubicBezTo>
                    <a:pt x="44" y="277"/>
                    <a:pt x="38" y="297"/>
                    <a:pt x="100" y="339"/>
                  </a:cubicBezTo>
                  <a:cubicBezTo>
                    <a:pt x="103" y="372"/>
                    <a:pt x="84" y="417"/>
                    <a:pt x="110" y="437"/>
                  </a:cubicBezTo>
                  <a:cubicBezTo>
                    <a:pt x="145" y="464"/>
                    <a:pt x="198" y="440"/>
                    <a:pt x="241" y="448"/>
                  </a:cubicBezTo>
                  <a:cubicBezTo>
                    <a:pt x="265" y="453"/>
                    <a:pt x="284" y="472"/>
                    <a:pt x="307" y="480"/>
                  </a:cubicBezTo>
                  <a:cubicBezTo>
                    <a:pt x="318" y="476"/>
                    <a:pt x="331" y="476"/>
                    <a:pt x="340" y="469"/>
                  </a:cubicBezTo>
                  <a:cubicBezTo>
                    <a:pt x="396" y="425"/>
                    <a:pt x="323" y="445"/>
                    <a:pt x="372" y="382"/>
                  </a:cubicBezTo>
                  <a:cubicBezTo>
                    <a:pt x="388" y="361"/>
                    <a:pt x="438" y="339"/>
                    <a:pt x="438" y="339"/>
                  </a:cubicBezTo>
                  <a:cubicBezTo>
                    <a:pt x="445" y="317"/>
                    <a:pt x="464" y="296"/>
                    <a:pt x="460" y="273"/>
                  </a:cubicBezTo>
                  <a:cubicBezTo>
                    <a:pt x="451" y="218"/>
                    <a:pt x="453" y="149"/>
                    <a:pt x="427" y="99"/>
                  </a:cubicBezTo>
                  <a:cubicBezTo>
                    <a:pt x="421" y="87"/>
                    <a:pt x="411" y="78"/>
                    <a:pt x="405" y="66"/>
                  </a:cubicBezTo>
                  <a:cubicBezTo>
                    <a:pt x="400" y="56"/>
                    <a:pt x="401" y="42"/>
                    <a:pt x="394" y="33"/>
                  </a:cubicBezTo>
                  <a:cubicBezTo>
                    <a:pt x="379" y="14"/>
                    <a:pt x="350" y="7"/>
                    <a:pt x="329" y="0"/>
                  </a:cubicBezTo>
                  <a:cubicBezTo>
                    <a:pt x="291" y="8"/>
                    <a:pt x="269" y="5"/>
                    <a:pt x="241" y="33"/>
                  </a:cubicBezTo>
                  <a:cubicBezTo>
                    <a:pt x="232" y="42"/>
                    <a:pt x="230" y="58"/>
                    <a:pt x="220" y="66"/>
                  </a:cubicBezTo>
                  <a:cubicBezTo>
                    <a:pt x="211" y="73"/>
                    <a:pt x="197" y="72"/>
                    <a:pt x="187" y="77"/>
                  </a:cubicBezTo>
                  <a:cubicBezTo>
                    <a:pt x="175" y="83"/>
                    <a:pt x="166" y="93"/>
                    <a:pt x="154" y="99"/>
                  </a:cubicBezTo>
                  <a:cubicBezTo>
                    <a:pt x="123" y="114"/>
                    <a:pt x="56" y="131"/>
                    <a:pt x="56" y="131"/>
                  </a:cubicBezTo>
                  <a:cubicBezTo>
                    <a:pt x="51" y="138"/>
                    <a:pt x="0" y="197"/>
                    <a:pt x="34" y="197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2727" y="778"/>
              <a:ext cx="502" cy="858"/>
            </a:xfrm>
            <a:custGeom>
              <a:avLst/>
              <a:gdLst>
                <a:gd name="T0" fmla="*/ 44 w 502"/>
                <a:gd name="T1" fmla="*/ 171 h 858"/>
                <a:gd name="T2" fmla="*/ 0 w 502"/>
                <a:gd name="T3" fmla="*/ 291 h 858"/>
                <a:gd name="T4" fmla="*/ 11 w 502"/>
                <a:gd name="T5" fmla="*/ 771 h 858"/>
                <a:gd name="T6" fmla="*/ 88 w 502"/>
                <a:gd name="T7" fmla="*/ 858 h 858"/>
                <a:gd name="T8" fmla="*/ 186 w 502"/>
                <a:gd name="T9" fmla="*/ 826 h 858"/>
                <a:gd name="T10" fmla="*/ 208 w 502"/>
                <a:gd name="T11" fmla="*/ 793 h 858"/>
                <a:gd name="T12" fmla="*/ 382 w 502"/>
                <a:gd name="T13" fmla="*/ 749 h 858"/>
                <a:gd name="T14" fmla="*/ 469 w 502"/>
                <a:gd name="T15" fmla="*/ 640 h 858"/>
                <a:gd name="T16" fmla="*/ 458 w 502"/>
                <a:gd name="T17" fmla="*/ 400 h 858"/>
                <a:gd name="T18" fmla="*/ 480 w 502"/>
                <a:gd name="T19" fmla="*/ 335 h 858"/>
                <a:gd name="T20" fmla="*/ 502 w 502"/>
                <a:gd name="T21" fmla="*/ 226 h 858"/>
                <a:gd name="T22" fmla="*/ 491 w 502"/>
                <a:gd name="T23" fmla="*/ 106 h 858"/>
                <a:gd name="T24" fmla="*/ 480 w 502"/>
                <a:gd name="T25" fmla="*/ 73 h 858"/>
                <a:gd name="T26" fmla="*/ 437 w 502"/>
                <a:gd name="T27" fmla="*/ 62 h 858"/>
                <a:gd name="T28" fmla="*/ 262 w 502"/>
                <a:gd name="T29" fmla="*/ 7 h 858"/>
                <a:gd name="T30" fmla="*/ 142 w 502"/>
                <a:gd name="T31" fmla="*/ 29 h 858"/>
                <a:gd name="T32" fmla="*/ 66 w 502"/>
                <a:gd name="T33" fmla="*/ 117 h 858"/>
                <a:gd name="T34" fmla="*/ 44 w 502"/>
                <a:gd name="T35" fmla="*/ 171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2" h="858">
                  <a:moveTo>
                    <a:pt x="44" y="171"/>
                  </a:moveTo>
                  <a:cubicBezTo>
                    <a:pt x="34" y="221"/>
                    <a:pt x="28" y="249"/>
                    <a:pt x="0" y="291"/>
                  </a:cubicBezTo>
                  <a:cubicBezTo>
                    <a:pt x="4" y="451"/>
                    <a:pt x="4" y="611"/>
                    <a:pt x="11" y="771"/>
                  </a:cubicBezTo>
                  <a:cubicBezTo>
                    <a:pt x="13" y="810"/>
                    <a:pt x="88" y="858"/>
                    <a:pt x="88" y="858"/>
                  </a:cubicBezTo>
                  <a:cubicBezTo>
                    <a:pt x="129" y="851"/>
                    <a:pt x="156" y="855"/>
                    <a:pt x="186" y="826"/>
                  </a:cubicBezTo>
                  <a:cubicBezTo>
                    <a:pt x="195" y="817"/>
                    <a:pt x="197" y="800"/>
                    <a:pt x="208" y="793"/>
                  </a:cubicBezTo>
                  <a:cubicBezTo>
                    <a:pt x="253" y="764"/>
                    <a:pt x="331" y="756"/>
                    <a:pt x="382" y="749"/>
                  </a:cubicBezTo>
                  <a:cubicBezTo>
                    <a:pt x="440" y="730"/>
                    <a:pt x="452" y="691"/>
                    <a:pt x="469" y="640"/>
                  </a:cubicBezTo>
                  <a:cubicBezTo>
                    <a:pt x="444" y="543"/>
                    <a:pt x="440" y="530"/>
                    <a:pt x="458" y="400"/>
                  </a:cubicBezTo>
                  <a:cubicBezTo>
                    <a:pt x="461" y="377"/>
                    <a:pt x="475" y="357"/>
                    <a:pt x="480" y="335"/>
                  </a:cubicBezTo>
                  <a:cubicBezTo>
                    <a:pt x="487" y="299"/>
                    <a:pt x="502" y="226"/>
                    <a:pt x="502" y="226"/>
                  </a:cubicBezTo>
                  <a:cubicBezTo>
                    <a:pt x="498" y="186"/>
                    <a:pt x="497" y="146"/>
                    <a:pt x="491" y="106"/>
                  </a:cubicBezTo>
                  <a:cubicBezTo>
                    <a:pt x="489" y="95"/>
                    <a:pt x="489" y="80"/>
                    <a:pt x="480" y="73"/>
                  </a:cubicBezTo>
                  <a:cubicBezTo>
                    <a:pt x="469" y="64"/>
                    <a:pt x="451" y="66"/>
                    <a:pt x="437" y="62"/>
                  </a:cubicBezTo>
                  <a:cubicBezTo>
                    <a:pt x="378" y="44"/>
                    <a:pt x="322" y="22"/>
                    <a:pt x="262" y="7"/>
                  </a:cubicBezTo>
                  <a:cubicBezTo>
                    <a:pt x="222" y="12"/>
                    <a:pt x="171" y="0"/>
                    <a:pt x="142" y="29"/>
                  </a:cubicBezTo>
                  <a:cubicBezTo>
                    <a:pt x="9" y="162"/>
                    <a:pt x="160" y="52"/>
                    <a:pt x="66" y="117"/>
                  </a:cubicBezTo>
                  <a:cubicBezTo>
                    <a:pt x="40" y="155"/>
                    <a:pt x="44" y="136"/>
                    <a:pt x="44" y="171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112" y="816"/>
              <a:ext cx="611" cy="885"/>
            </a:xfrm>
            <a:custGeom>
              <a:avLst/>
              <a:gdLst>
                <a:gd name="T0" fmla="*/ 153 w 611"/>
                <a:gd name="T1" fmla="*/ 753 h 885"/>
                <a:gd name="T2" fmla="*/ 295 w 611"/>
                <a:gd name="T3" fmla="*/ 829 h 885"/>
                <a:gd name="T4" fmla="*/ 524 w 611"/>
                <a:gd name="T5" fmla="*/ 884 h 885"/>
                <a:gd name="T6" fmla="*/ 601 w 611"/>
                <a:gd name="T7" fmla="*/ 873 h 885"/>
                <a:gd name="T8" fmla="*/ 611 w 611"/>
                <a:gd name="T9" fmla="*/ 840 h 885"/>
                <a:gd name="T10" fmla="*/ 601 w 611"/>
                <a:gd name="T11" fmla="*/ 568 h 885"/>
                <a:gd name="T12" fmla="*/ 579 w 611"/>
                <a:gd name="T13" fmla="*/ 502 h 885"/>
                <a:gd name="T14" fmla="*/ 568 w 611"/>
                <a:gd name="T15" fmla="*/ 469 h 885"/>
                <a:gd name="T16" fmla="*/ 557 w 611"/>
                <a:gd name="T17" fmla="*/ 360 h 885"/>
                <a:gd name="T18" fmla="*/ 535 w 611"/>
                <a:gd name="T19" fmla="*/ 328 h 885"/>
                <a:gd name="T20" fmla="*/ 491 w 611"/>
                <a:gd name="T21" fmla="*/ 109 h 885"/>
                <a:gd name="T22" fmla="*/ 470 w 611"/>
                <a:gd name="T23" fmla="*/ 44 h 885"/>
                <a:gd name="T24" fmla="*/ 404 w 611"/>
                <a:gd name="T25" fmla="*/ 0 h 885"/>
                <a:gd name="T26" fmla="*/ 262 w 611"/>
                <a:gd name="T27" fmla="*/ 33 h 885"/>
                <a:gd name="T28" fmla="*/ 230 w 611"/>
                <a:gd name="T29" fmla="*/ 44 h 885"/>
                <a:gd name="T30" fmla="*/ 44 w 611"/>
                <a:gd name="T31" fmla="*/ 44 h 885"/>
                <a:gd name="T32" fmla="*/ 110 w 611"/>
                <a:gd name="T33" fmla="*/ 480 h 885"/>
                <a:gd name="T34" fmla="*/ 142 w 611"/>
                <a:gd name="T35" fmla="*/ 709 h 885"/>
                <a:gd name="T36" fmla="*/ 153 w 611"/>
                <a:gd name="T37" fmla="*/ 75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1" h="885">
                  <a:moveTo>
                    <a:pt x="153" y="753"/>
                  </a:moveTo>
                  <a:cubicBezTo>
                    <a:pt x="192" y="870"/>
                    <a:pt x="128" y="844"/>
                    <a:pt x="295" y="829"/>
                  </a:cubicBezTo>
                  <a:cubicBezTo>
                    <a:pt x="386" y="837"/>
                    <a:pt x="451" y="835"/>
                    <a:pt x="524" y="884"/>
                  </a:cubicBezTo>
                  <a:cubicBezTo>
                    <a:pt x="550" y="880"/>
                    <a:pt x="578" y="885"/>
                    <a:pt x="601" y="873"/>
                  </a:cubicBezTo>
                  <a:cubicBezTo>
                    <a:pt x="611" y="868"/>
                    <a:pt x="611" y="851"/>
                    <a:pt x="611" y="840"/>
                  </a:cubicBezTo>
                  <a:cubicBezTo>
                    <a:pt x="611" y="749"/>
                    <a:pt x="610" y="658"/>
                    <a:pt x="601" y="568"/>
                  </a:cubicBezTo>
                  <a:cubicBezTo>
                    <a:pt x="599" y="545"/>
                    <a:pt x="586" y="524"/>
                    <a:pt x="579" y="502"/>
                  </a:cubicBezTo>
                  <a:cubicBezTo>
                    <a:pt x="575" y="491"/>
                    <a:pt x="568" y="469"/>
                    <a:pt x="568" y="469"/>
                  </a:cubicBezTo>
                  <a:cubicBezTo>
                    <a:pt x="564" y="433"/>
                    <a:pt x="565" y="396"/>
                    <a:pt x="557" y="360"/>
                  </a:cubicBezTo>
                  <a:cubicBezTo>
                    <a:pt x="554" y="347"/>
                    <a:pt x="537" y="341"/>
                    <a:pt x="535" y="328"/>
                  </a:cubicBezTo>
                  <a:cubicBezTo>
                    <a:pt x="514" y="211"/>
                    <a:pt x="544" y="189"/>
                    <a:pt x="491" y="109"/>
                  </a:cubicBezTo>
                  <a:cubicBezTo>
                    <a:pt x="484" y="87"/>
                    <a:pt x="489" y="57"/>
                    <a:pt x="470" y="44"/>
                  </a:cubicBezTo>
                  <a:cubicBezTo>
                    <a:pt x="448" y="29"/>
                    <a:pt x="404" y="0"/>
                    <a:pt x="404" y="0"/>
                  </a:cubicBezTo>
                  <a:cubicBezTo>
                    <a:pt x="307" y="14"/>
                    <a:pt x="351" y="3"/>
                    <a:pt x="262" y="33"/>
                  </a:cubicBezTo>
                  <a:cubicBezTo>
                    <a:pt x="251" y="37"/>
                    <a:pt x="230" y="44"/>
                    <a:pt x="230" y="44"/>
                  </a:cubicBezTo>
                  <a:cubicBezTo>
                    <a:pt x="147" y="23"/>
                    <a:pt x="125" y="17"/>
                    <a:pt x="44" y="44"/>
                  </a:cubicBezTo>
                  <a:cubicBezTo>
                    <a:pt x="0" y="175"/>
                    <a:pt x="29" y="362"/>
                    <a:pt x="110" y="480"/>
                  </a:cubicBezTo>
                  <a:cubicBezTo>
                    <a:pt x="121" y="559"/>
                    <a:pt x="132" y="628"/>
                    <a:pt x="142" y="709"/>
                  </a:cubicBezTo>
                  <a:cubicBezTo>
                    <a:pt x="154" y="802"/>
                    <a:pt x="153" y="776"/>
                    <a:pt x="153" y="753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3312" y="912"/>
              <a:ext cx="479" cy="380"/>
            </a:xfrm>
            <a:custGeom>
              <a:avLst/>
              <a:gdLst>
                <a:gd name="T0" fmla="*/ 151 w 479"/>
                <a:gd name="T1" fmla="*/ 44 h 380"/>
                <a:gd name="T2" fmla="*/ 86 w 479"/>
                <a:gd name="T3" fmla="*/ 66 h 380"/>
                <a:gd name="T4" fmla="*/ 53 w 479"/>
                <a:gd name="T5" fmla="*/ 76 h 380"/>
                <a:gd name="T6" fmla="*/ 64 w 479"/>
                <a:gd name="T7" fmla="*/ 196 h 380"/>
                <a:gd name="T8" fmla="*/ 75 w 479"/>
                <a:gd name="T9" fmla="*/ 229 h 380"/>
                <a:gd name="T10" fmla="*/ 108 w 479"/>
                <a:gd name="T11" fmla="*/ 338 h 380"/>
                <a:gd name="T12" fmla="*/ 206 w 479"/>
                <a:gd name="T13" fmla="*/ 349 h 380"/>
                <a:gd name="T14" fmla="*/ 359 w 479"/>
                <a:gd name="T15" fmla="*/ 360 h 380"/>
                <a:gd name="T16" fmla="*/ 435 w 479"/>
                <a:gd name="T17" fmla="*/ 284 h 380"/>
                <a:gd name="T18" fmla="*/ 457 w 479"/>
                <a:gd name="T19" fmla="*/ 251 h 380"/>
                <a:gd name="T20" fmla="*/ 479 w 479"/>
                <a:gd name="T21" fmla="*/ 186 h 380"/>
                <a:gd name="T22" fmla="*/ 468 w 479"/>
                <a:gd name="T23" fmla="*/ 44 h 380"/>
                <a:gd name="T24" fmla="*/ 457 w 479"/>
                <a:gd name="T25" fmla="*/ 11 h 380"/>
                <a:gd name="T26" fmla="*/ 391 w 479"/>
                <a:gd name="T27" fmla="*/ 0 h 380"/>
                <a:gd name="T28" fmla="*/ 195 w 479"/>
                <a:gd name="T29" fmla="*/ 22 h 380"/>
                <a:gd name="T30" fmla="*/ 151 w 479"/>
                <a:gd name="T31" fmla="*/ 4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380">
                  <a:moveTo>
                    <a:pt x="151" y="44"/>
                  </a:moveTo>
                  <a:cubicBezTo>
                    <a:pt x="129" y="51"/>
                    <a:pt x="108" y="59"/>
                    <a:pt x="86" y="66"/>
                  </a:cubicBezTo>
                  <a:cubicBezTo>
                    <a:pt x="75" y="70"/>
                    <a:pt x="53" y="76"/>
                    <a:pt x="53" y="76"/>
                  </a:cubicBezTo>
                  <a:cubicBezTo>
                    <a:pt x="16" y="132"/>
                    <a:pt x="0" y="155"/>
                    <a:pt x="64" y="196"/>
                  </a:cubicBezTo>
                  <a:cubicBezTo>
                    <a:pt x="68" y="207"/>
                    <a:pt x="75" y="217"/>
                    <a:pt x="75" y="229"/>
                  </a:cubicBezTo>
                  <a:cubicBezTo>
                    <a:pt x="75" y="266"/>
                    <a:pt x="42" y="321"/>
                    <a:pt x="108" y="338"/>
                  </a:cubicBezTo>
                  <a:cubicBezTo>
                    <a:pt x="140" y="346"/>
                    <a:pt x="173" y="345"/>
                    <a:pt x="206" y="349"/>
                  </a:cubicBezTo>
                  <a:cubicBezTo>
                    <a:pt x="299" y="380"/>
                    <a:pt x="248" y="374"/>
                    <a:pt x="359" y="360"/>
                  </a:cubicBezTo>
                  <a:cubicBezTo>
                    <a:pt x="416" y="341"/>
                    <a:pt x="385" y="358"/>
                    <a:pt x="435" y="284"/>
                  </a:cubicBezTo>
                  <a:cubicBezTo>
                    <a:pt x="442" y="273"/>
                    <a:pt x="453" y="264"/>
                    <a:pt x="457" y="251"/>
                  </a:cubicBezTo>
                  <a:cubicBezTo>
                    <a:pt x="464" y="229"/>
                    <a:pt x="479" y="186"/>
                    <a:pt x="479" y="186"/>
                  </a:cubicBezTo>
                  <a:cubicBezTo>
                    <a:pt x="475" y="139"/>
                    <a:pt x="474" y="91"/>
                    <a:pt x="468" y="44"/>
                  </a:cubicBezTo>
                  <a:cubicBezTo>
                    <a:pt x="467" y="32"/>
                    <a:pt x="467" y="17"/>
                    <a:pt x="457" y="11"/>
                  </a:cubicBezTo>
                  <a:cubicBezTo>
                    <a:pt x="438" y="0"/>
                    <a:pt x="413" y="4"/>
                    <a:pt x="391" y="0"/>
                  </a:cubicBezTo>
                  <a:cubicBezTo>
                    <a:pt x="322" y="6"/>
                    <a:pt x="262" y="10"/>
                    <a:pt x="195" y="22"/>
                  </a:cubicBezTo>
                  <a:cubicBezTo>
                    <a:pt x="147" y="31"/>
                    <a:pt x="151" y="19"/>
                    <a:pt x="151" y="44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1728" y="721"/>
              <a:ext cx="2112" cy="2399"/>
            </a:xfrm>
            <a:custGeom>
              <a:avLst/>
              <a:gdLst>
                <a:gd name="T0" fmla="*/ 68 w 2381"/>
                <a:gd name="T1" fmla="*/ 799 h 2184"/>
                <a:gd name="T2" fmla="*/ 297 w 2381"/>
                <a:gd name="T3" fmla="*/ 1464 h 2184"/>
                <a:gd name="T4" fmla="*/ 570 w 2381"/>
                <a:gd name="T5" fmla="*/ 1824 h 2184"/>
                <a:gd name="T6" fmla="*/ 679 w 2381"/>
                <a:gd name="T7" fmla="*/ 1966 h 2184"/>
                <a:gd name="T8" fmla="*/ 876 w 2381"/>
                <a:gd name="T9" fmla="*/ 2097 h 2184"/>
                <a:gd name="T10" fmla="*/ 1072 w 2381"/>
                <a:gd name="T11" fmla="*/ 2162 h 2184"/>
                <a:gd name="T12" fmla="*/ 1410 w 2381"/>
                <a:gd name="T13" fmla="*/ 2086 h 2184"/>
                <a:gd name="T14" fmla="*/ 1497 w 2381"/>
                <a:gd name="T15" fmla="*/ 2009 h 2184"/>
                <a:gd name="T16" fmla="*/ 1737 w 2381"/>
                <a:gd name="T17" fmla="*/ 1639 h 2184"/>
                <a:gd name="T18" fmla="*/ 1977 w 2381"/>
                <a:gd name="T19" fmla="*/ 1235 h 2184"/>
                <a:gd name="T20" fmla="*/ 2087 w 2381"/>
                <a:gd name="T21" fmla="*/ 1039 h 2184"/>
                <a:gd name="T22" fmla="*/ 2152 w 2381"/>
                <a:gd name="T23" fmla="*/ 809 h 2184"/>
                <a:gd name="T24" fmla="*/ 2283 w 2381"/>
                <a:gd name="T25" fmla="*/ 668 h 2184"/>
                <a:gd name="T26" fmla="*/ 2370 w 2381"/>
                <a:gd name="T27" fmla="*/ 439 h 2184"/>
                <a:gd name="T28" fmla="*/ 2185 w 2381"/>
                <a:gd name="T29" fmla="*/ 449 h 2184"/>
                <a:gd name="T30" fmla="*/ 1999 w 2381"/>
                <a:gd name="T31" fmla="*/ 635 h 2184"/>
                <a:gd name="T32" fmla="*/ 1945 w 2381"/>
                <a:gd name="T33" fmla="*/ 799 h 2184"/>
                <a:gd name="T34" fmla="*/ 1999 w 2381"/>
                <a:gd name="T35" fmla="*/ 886 h 2184"/>
                <a:gd name="T36" fmla="*/ 1781 w 2381"/>
                <a:gd name="T37" fmla="*/ 1039 h 2184"/>
                <a:gd name="T38" fmla="*/ 1716 w 2381"/>
                <a:gd name="T39" fmla="*/ 1126 h 2184"/>
                <a:gd name="T40" fmla="*/ 1519 w 2381"/>
                <a:gd name="T41" fmla="*/ 1409 h 2184"/>
                <a:gd name="T42" fmla="*/ 1334 w 2381"/>
                <a:gd name="T43" fmla="*/ 1715 h 2184"/>
                <a:gd name="T44" fmla="*/ 1214 w 2381"/>
                <a:gd name="T45" fmla="*/ 1759 h 2184"/>
                <a:gd name="T46" fmla="*/ 1127 w 2381"/>
                <a:gd name="T47" fmla="*/ 1213 h 2184"/>
                <a:gd name="T48" fmla="*/ 1290 w 2381"/>
                <a:gd name="T49" fmla="*/ 460 h 2184"/>
                <a:gd name="T50" fmla="*/ 1257 w 2381"/>
                <a:gd name="T51" fmla="*/ 46 h 2184"/>
                <a:gd name="T52" fmla="*/ 1137 w 2381"/>
                <a:gd name="T53" fmla="*/ 242 h 2184"/>
                <a:gd name="T54" fmla="*/ 1061 w 2381"/>
                <a:gd name="T55" fmla="*/ 439 h 2184"/>
                <a:gd name="T56" fmla="*/ 876 w 2381"/>
                <a:gd name="T57" fmla="*/ 57 h 2184"/>
                <a:gd name="T58" fmla="*/ 941 w 2381"/>
                <a:gd name="T59" fmla="*/ 231 h 2184"/>
                <a:gd name="T60" fmla="*/ 908 w 2381"/>
                <a:gd name="T61" fmla="*/ 449 h 2184"/>
                <a:gd name="T62" fmla="*/ 1007 w 2381"/>
                <a:gd name="T63" fmla="*/ 831 h 2184"/>
                <a:gd name="T64" fmla="*/ 1061 w 2381"/>
                <a:gd name="T65" fmla="*/ 1366 h 2184"/>
                <a:gd name="T66" fmla="*/ 865 w 2381"/>
                <a:gd name="T67" fmla="*/ 1671 h 2184"/>
                <a:gd name="T68" fmla="*/ 647 w 2381"/>
                <a:gd name="T69" fmla="*/ 1453 h 2184"/>
                <a:gd name="T70" fmla="*/ 483 w 2381"/>
                <a:gd name="T71" fmla="*/ 1366 h 2184"/>
                <a:gd name="T72" fmla="*/ 417 w 2381"/>
                <a:gd name="T73" fmla="*/ 1268 h 2184"/>
                <a:gd name="T74" fmla="*/ 254 w 2381"/>
                <a:gd name="T75" fmla="*/ 973 h 2184"/>
                <a:gd name="T76" fmla="*/ 396 w 2381"/>
                <a:gd name="T77" fmla="*/ 929 h 2184"/>
                <a:gd name="T78" fmla="*/ 232 w 2381"/>
                <a:gd name="T79" fmla="*/ 711 h 2184"/>
                <a:gd name="T80" fmla="*/ 145 w 2381"/>
                <a:gd name="T81" fmla="*/ 602 h 2184"/>
                <a:gd name="T82" fmla="*/ 90 w 2381"/>
                <a:gd name="T83" fmla="*/ 373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81" h="2184">
                  <a:moveTo>
                    <a:pt x="36" y="417"/>
                  </a:moveTo>
                  <a:cubicBezTo>
                    <a:pt x="17" y="472"/>
                    <a:pt x="10" y="521"/>
                    <a:pt x="3" y="580"/>
                  </a:cubicBezTo>
                  <a:cubicBezTo>
                    <a:pt x="10" y="656"/>
                    <a:pt x="0" y="752"/>
                    <a:pt x="68" y="799"/>
                  </a:cubicBezTo>
                  <a:cubicBezTo>
                    <a:pt x="83" y="821"/>
                    <a:pt x="97" y="842"/>
                    <a:pt x="112" y="864"/>
                  </a:cubicBezTo>
                  <a:cubicBezTo>
                    <a:pt x="119" y="875"/>
                    <a:pt x="134" y="897"/>
                    <a:pt x="134" y="897"/>
                  </a:cubicBezTo>
                  <a:cubicBezTo>
                    <a:pt x="158" y="1089"/>
                    <a:pt x="213" y="1290"/>
                    <a:pt x="297" y="1464"/>
                  </a:cubicBezTo>
                  <a:cubicBezTo>
                    <a:pt x="336" y="1545"/>
                    <a:pt x="373" y="1631"/>
                    <a:pt x="450" y="1682"/>
                  </a:cubicBezTo>
                  <a:cubicBezTo>
                    <a:pt x="501" y="1759"/>
                    <a:pt x="472" y="1734"/>
                    <a:pt x="527" y="1769"/>
                  </a:cubicBezTo>
                  <a:cubicBezTo>
                    <a:pt x="551" y="1849"/>
                    <a:pt x="515" y="1756"/>
                    <a:pt x="570" y="1824"/>
                  </a:cubicBezTo>
                  <a:cubicBezTo>
                    <a:pt x="631" y="1900"/>
                    <a:pt x="519" y="1816"/>
                    <a:pt x="614" y="1879"/>
                  </a:cubicBezTo>
                  <a:cubicBezTo>
                    <a:pt x="636" y="1942"/>
                    <a:pt x="608" y="1884"/>
                    <a:pt x="657" y="1933"/>
                  </a:cubicBezTo>
                  <a:cubicBezTo>
                    <a:pt x="666" y="1942"/>
                    <a:pt x="669" y="1957"/>
                    <a:pt x="679" y="1966"/>
                  </a:cubicBezTo>
                  <a:cubicBezTo>
                    <a:pt x="797" y="2068"/>
                    <a:pt x="702" y="1978"/>
                    <a:pt x="777" y="2020"/>
                  </a:cubicBezTo>
                  <a:cubicBezTo>
                    <a:pt x="800" y="2033"/>
                    <a:pt x="824" y="2045"/>
                    <a:pt x="843" y="2064"/>
                  </a:cubicBezTo>
                  <a:cubicBezTo>
                    <a:pt x="854" y="2075"/>
                    <a:pt x="862" y="2089"/>
                    <a:pt x="876" y="2097"/>
                  </a:cubicBezTo>
                  <a:cubicBezTo>
                    <a:pt x="896" y="2108"/>
                    <a:pt x="919" y="2112"/>
                    <a:pt x="941" y="2119"/>
                  </a:cubicBezTo>
                  <a:cubicBezTo>
                    <a:pt x="974" y="2130"/>
                    <a:pt x="1006" y="2140"/>
                    <a:pt x="1039" y="2151"/>
                  </a:cubicBezTo>
                  <a:cubicBezTo>
                    <a:pt x="1050" y="2155"/>
                    <a:pt x="1061" y="2158"/>
                    <a:pt x="1072" y="2162"/>
                  </a:cubicBezTo>
                  <a:cubicBezTo>
                    <a:pt x="1083" y="2166"/>
                    <a:pt x="1105" y="2173"/>
                    <a:pt x="1105" y="2173"/>
                  </a:cubicBezTo>
                  <a:cubicBezTo>
                    <a:pt x="1174" y="2169"/>
                    <a:pt x="1251" y="2184"/>
                    <a:pt x="1312" y="2151"/>
                  </a:cubicBezTo>
                  <a:cubicBezTo>
                    <a:pt x="1315" y="2149"/>
                    <a:pt x="1392" y="2098"/>
                    <a:pt x="1410" y="2086"/>
                  </a:cubicBezTo>
                  <a:cubicBezTo>
                    <a:pt x="1421" y="2079"/>
                    <a:pt x="1443" y="2064"/>
                    <a:pt x="1443" y="2064"/>
                  </a:cubicBezTo>
                  <a:cubicBezTo>
                    <a:pt x="1450" y="2053"/>
                    <a:pt x="1456" y="2040"/>
                    <a:pt x="1465" y="2031"/>
                  </a:cubicBezTo>
                  <a:cubicBezTo>
                    <a:pt x="1474" y="2022"/>
                    <a:pt x="1490" y="2020"/>
                    <a:pt x="1497" y="2009"/>
                  </a:cubicBezTo>
                  <a:cubicBezTo>
                    <a:pt x="1519" y="1973"/>
                    <a:pt x="1509" y="1939"/>
                    <a:pt x="1541" y="1911"/>
                  </a:cubicBezTo>
                  <a:cubicBezTo>
                    <a:pt x="1561" y="1894"/>
                    <a:pt x="1607" y="1868"/>
                    <a:pt x="1607" y="1868"/>
                  </a:cubicBezTo>
                  <a:cubicBezTo>
                    <a:pt x="1655" y="1794"/>
                    <a:pt x="1702" y="1719"/>
                    <a:pt x="1737" y="1639"/>
                  </a:cubicBezTo>
                  <a:cubicBezTo>
                    <a:pt x="1774" y="1554"/>
                    <a:pt x="1774" y="1442"/>
                    <a:pt x="1857" y="1388"/>
                  </a:cubicBezTo>
                  <a:cubicBezTo>
                    <a:pt x="1881" y="1315"/>
                    <a:pt x="1848" y="1393"/>
                    <a:pt x="1901" y="1333"/>
                  </a:cubicBezTo>
                  <a:cubicBezTo>
                    <a:pt x="1928" y="1302"/>
                    <a:pt x="1952" y="1268"/>
                    <a:pt x="1977" y="1235"/>
                  </a:cubicBezTo>
                  <a:cubicBezTo>
                    <a:pt x="1993" y="1214"/>
                    <a:pt x="2006" y="1191"/>
                    <a:pt x="2021" y="1169"/>
                  </a:cubicBezTo>
                  <a:cubicBezTo>
                    <a:pt x="2028" y="1158"/>
                    <a:pt x="2043" y="1137"/>
                    <a:pt x="2043" y="1137"/>
                  </a:cubicBezTo>
                  <a:cubicBezTo>
                    <a:pt x="2069" y="1059"/>
                    <a:pt x="2052" y="1090"/>
                    <a:pt x="2087" y="1039"/>
                  </a:cubicBezTo>
                  <a:cubicBezTo>
                    <a:pt x="2118" y="938"/>
                    <a:pt x="2071" y="1079"/>
                    <a:pt x="2119" y="973"/>
                  </a:cubicBezTo>
                  <a:cubicBezTo>
                    <a:pt x="2128" y="952"/>
                    <a:pt x="2141" y="908"/>
                    <a:pt x="2141" y="908"/>
                  </a:cubicBezTo>
                  <a:cubicBezTo>
                    <a:pt x="2145" y="875"/>
                    <a:pt x="2136" y="838"/>
                    <a:pt x="2152" y="809"/>
                  </a:cubicBezTo>
                  <a:cubicBezTo>
                    <a:pt x="2164" y="786"/>
                    <a:pt x="2217" y="766"/>
                    <a:pt x="2217" y="766"/>
                  </a:cubicBezTo>
                  <a:cubicBezTo>
                    <a:pt x="2232" y="744"/>
                    <a:pt x="2246" y="722"/>
                    <a:pt x="2261" y="700"/>
                  </a:cubicBezTo>
                  <a:cubicBezTo>
                    <a:pt x="2268" y="689"/>
                    <a:pt x="2283" y="668"/>
                    <a:pt x="2283" y="668"/>
                  </a:cubicBezTo>
                  <a:cubicBezTo>
                    <a:pt x="2309" y="589"/>
                    <a:pt x="2292" y="621"/>
                    <a:pt x="2327" y="569"/>
                  </a:cubicBezTo>
                  <a:cubicBezTo>
                    <a:pt x="2340" y="529"/>
                    <a:pt x="2347" y="507"/>
                    <a:pt x="2359" y="471"/>
                  </a:cubicBezTo>
                  <a:cubicBezTo>
                    <a:pt x="2363" y="460"/>
                    <a:pt x="2366" y="450"/>
                    <a:pt x="2370" y="439"/>
                  </a:cubicBezTo>
                  <a:cubicBezTo>
                    <a:pt x="2374" y="428"/>
                    <a:pt x="2381" y="406"/>
                    <a:pt x="2381" y="406"/>
                  </a:cubicBezTo>
                  <a:cubicBezTo>
                    <a:pt x="2368" y="306"/>
                    <a:pt x="2337" y="197"/>
                    <a:pt x="2305" y="100"/>
                  </a:cubicBezTo>
                  <a:cubicBezTo>
                    <a:pt x="2219" y="228"/>
                    <a:pt x="2334" y="351"/>
                    <a:pt x="2185" y="449"/>
                  </a:cubicBezTo>
                  <a:cubicBezTo>
                    <a:pt x="2126" y="537"/>
                    <a:pt x="2203" y="431"/>
                    <a:pt x="2130" y="504"/>
                  </a:cubicBezTo>
                  <a:cubicBezTo>
                    <a:pt x="2080" y="554"/>
                    <a:pt x="2139" y="526"/>
                    <a:pt x="2076" y="548"/>
                  </a:cubicBezTo>
                  <a:cubicBezTo>
                    <a:pt x="2025" y="624"/>
                    <a:pt x="2054" y="598"/>
                    <a:pt x="1999" y="635"/>
                  </a:cubicBezTo>
                  <a:cubicBezTo>
                    <a:pt x="1975" y="706"/>
                    <a:pt x="1921" y="769"/>
                    <a:pt x="1879" y="831"/>
                  </a:cubicBezTo>
                  <a:cubicBezTo>
                    <a:pt x="1872" y="841"/>
                    <a:pt x="1902" y="825"/>
                    <a:pt x="1912" y="820"/>
                  </a:cubicBezTo>
                  <a:cubicBezTo>
                    <a:pt x="1924" y="814"/>
                    <a:pt x="1934" y="806"/>
                    <a:pt x="1945" y="799"/>
                  </a:cubicBezTo>
                  <a:cubicBezTo>
                    <a:pt x="1974" y="802"/>
                    <a:pt x="2005" y="797"/>
                    <a:pt x="2032" y="809"/>
                  </a:cubicBezTo>
                  <a:cubicBezTo>
                    <a:pt x="2052" y="818"/>
                    <a:pt x="2041" y="866"/>
                    <a:pt x="2032" y="875"/>
                  </a:cubicBezTo>
                  <a:cubicBezTo>
                    <a:pt x="2024" y="883"/>
                    <a:pt x="2010" y="882"/>
                    <a:pt x="1999" y="886"/>
                  </a:cubicBezTo>
                  <a:cubicBezTo>
                    <a:pt x="1962" y="941"/>
                    <a:pt x="1902" y="958"/>
                    <a:pt x="1847" y="995"/>
                  </a:cubicBezTo>
                  <a:cubicBezTo>
                    <a:pt x="1836" y="1002"/>
                    <a:pt x="1825" y="1010"/>
                    <a:pt x="1814" y="1017"/>
                  </a:cubicBezTo>
                  <a:cubicBezTo>
                    <a:pt x="1803" y="1024"/>
                    <a:pt x="1781" y="1039"/>
                    <a:pt x="1781" y="1039"/>
                  </a:cubicBezTo>
                  <a:cubicBezTo>
                    <a:pt x="1774" y="1050"/>
                    <a:pt x="1768" y="1062"/>
                    <a:pt x="1759" y="1071"/>
                  </a:cubicBezTo>
                  <a:cubicBezTo>
                    <a:pt x="1750" y="1080"/>
                    <a:pt x="1735" y="1083"/>
                    <a:pt x="1727" y="1093"/>
                  </a:cubicBezTo>
                  <a:cubicBezTo>
                    <a:pt x="1720" y="1102"/>
                    <a:pt x="1721" y="1116"/>
                    <a:pt x="1716" y="1126"/>
                  </a:cubicBezTo>
                  <a:cubicBezTo>
                    <a:pt x="1687" y="1183"/>
                    <a:pt x="1661" y="1242"/>
                    <a:pt x="1607" y="1279"/>
                  </a:cubicBezTo>
                  <a:cubicBezTo>
                    <a:pt x="1589" y="1306"/>
                    <a:pt x="1561" y="1347"/>
                    <a:pt x="1541" y="1377"/>
                  </a:cubicBezTo>
                  <a:cubicBezTo>
                    <a:pt x="1534" y="1388"/>
                    <a:pt x="1519" y="1409"/>
                    <a:pt x="1519" y="1409"/>
                  </a:cubicBezTo>
                  <a:cubicBezTo>
                    <a:pt x="1480" y="1526"/>
                    <a:pt x="1541" y="1352"/>
                    <a:pt x="1487" y="1475"/>
                  </a:cubicBezTo>
                  <a:cubicBezTo>
                    <a:pt x="1454" y="1549"/>
                    <a:pt x="1451" y="1613"/>
                    <a:pt x="1377" y="1660"/>
                  </a:cubicBezTo>
                  <a:cubicBezTo>
                    <a:pt x="1358" y="1723"/>
                    <a:pt x="1383" y="1666"/>
                    <a:pt x="1334" y="1715"/>
                  </a:cubicBezTo>
                  <a:cubicBezTo>
                    <a:pt x="1325" y="1724"/>
                    <a:pt x="1323" y="1741"/>
                    <a:pt x="1312" y="1748"/>
                  </a:cubicBezTo>
                  <a:cubicBezTo>
                    <a:pt x="1293" y="1760"/>
                    <a:pt x="1247" y="1769"/>
                    <a:pt x="1247" y="1769"/>
                  </a:cubicBezTo>
                  <a:cubicBezTo>
                    <a:pt x="1236" y="1766"/>
                    <a:pt x="1222" y="1767"/>
                    <a:pt x="1214" y="1759"/>
                  </a:cubicBezTo>
                  <a:cubicBezTo>
                    <a:pt x="1206" y="1751"/>
                    <a:pt x="1204" y="1738"/>
                    <a:pt x="1203" y="1726"/>
                  </a:cubicBezTo>
                  <a:cubicBezTo>
                    <a:pt x="1196" y="1624"/>
                    <a:pt x="1201" y="1522"/>
                    <a:pt x="1192" y="1420"/>
                  </a:cubicBezTo>
                  <a:cubicBezTo>
                    <a:pt x="1186" y="1353"/>
                    <a:pt x="1142" y="1280"/>
                    <a:pt x="1127" y="1213"/>
                  </a:cubicBezTo>
                  <a:cubicBezTo>
                    <a:pt x="1142" y="1064"/>
                    <a:pt x="1165" y="915"/>
                    <a:pt x="1181" y="766"/>
                  </a:cubicBezTo>
                  <a:cubicBezTo>
                    <a:pt x="1203" y="553"/>
                    <a:pt x="1183" y="629"/>
                    <a:pt x="1225" y="504"/>
                  </a:cubicBezTo>
                  <a:cubicBezTo>
                    <a:pt x="1233" y="479"/>
                    <a:pt x="1290" y="460"/>
                    <a:pt x="1290" y="460"/>
                  </a:cubicBezTo>
                  <a:cubicBezTo>
                    <a:pt x="1243" y="444"/>
                    <a:pt x="1239" y="465"/>
                    <a:pt x="1192" y="449"/>
                  </a:cubicBezTo>
                  <a:cubicBezTo>
                    <a:pt x="1156" y="308"/>
                    <a:pt x="1234" y="147"/>
                    <a:pt x="1279" y="13"/>
                  </a:cubicBezTo>
                  <a:cubicBezTo>
                    <a:pt x="1283" y="0"/>
                    <a:pt x="1264" y="35"/>
                    <a:pt x="1257" y="46"/>
                  </a:cubicBezTo>
                  <a:cubicBezTo>
                    <a:pt x="1242" y="96"/>
                    <a:pt x="1210" y="134"/>
                    <a:pt x="1181" y="177"/>
                  </a:cubicBezTo>
                  <a:cubicBezTo>
                    <a:pt x="1174" y="188"/>
                    <a:pt x="1166" y="198"/>
                    <a:pt x="1159" y="209"/>
                  </a:cubicBezTo>
                  <a:cubicBezTo>
                    <a:pt x="1152" y="220"/>
                    <a:pt x="1137" y="242"/>
                    <a:pt x="1137" y="242"/>
                  </a:cubicBezTo>
                  <a:cubicBezTo>
                    <a:pt x="1123" y="289"/>
                    <a:pt x="1099" y="326"/>
                    <a:pt x="1083" y="373"/>
                  </a:cubicBezTo>
                  <a:cubicBezTo>
                    <a:pt x="1079" y="384"/>
                    <a:pt x="1076" y="395"/>
                    <a:pt x="1072" y="406"/>
                  </a:cubicBezTo>
                  <a:cubicBezTo>
                    <a:pt x="1068" y="417"/>
                    <a:pt x="1061" y="439"/>
                    <a:pt x="1061" y="439"/>
                  </a:cubicBezTo>
                  <a:cubicBezTo>
                    <a:pt x="1052" y="323"/>
                    <a:pt x="1042" y="150"/>
                    <a:pt x="930" y="79"/>
                  </a:cubicBezTo>
                  <a:cubicBezTo>
                    <a:pt x="926" y="66"/>
                    <a:pt x="917" y="16"/>
                    <a:pt x="887" y="24"/>
                  </a:cubicBezTo>
                  <a:cubicBezTo>
                    <a:pt x="876" y="27"/>
                    <a:pt x="880" y="46"/>
                    <a:pt x="876" y="57"/>
                  </a:cubicBezTo>
                  <a:cubicBezTo>
                    <a:pt x="880" y="68"/>
                    <a:pt x="882" y="79"/>
                    <a:pt x="887" y="89"/>
                  </a:cubicBezTo>
                  <a:cubicBezTo>
                    <a:pt x="893" y="101"/>
                    <a:pt x="903" y="110"/>
                    <a:pt x="908" y="122"/>
                  </a:cubicBezTo>
                  <a:cubicBezTo>
                    <a:pt x="932" y="177"/>
                    <a:pt x="926" y="181"/>
                    <a:pt x="941" y="231"/>
                  </a:cubicBezTo>
                  <a:cubicBezTo>
                    <a:pt x="964" y="308"/>
                    <a:pt x="993" y="383"/>
                    <a:pt x="1017" y="460"/>
                  </a:cubicBezTo>
                  <a:cubicBezTo>
                    <a:pt x="1018" y="463"/>
                    <a:pt x="945" y="440"/>
                    <a:pt x="941" y="439"/>
                  </a:cubicBezTo>
                  <a:cubicBezTo>
                    <a:pt x="930" y="442"/>
                    <a:pt x="908" y="438"/>
                    <a:pt x="908" y="449"/>
                  </a:cubicBezTo>
                  <a:cubicBezTo>
                    <a:pt x="908" y="462"/>
                    <a:pt x="932" y="461"/>
                    <a:pt x="941" y="471"/>
                  </a:cubicBezTo>
                  <a:cubicBezTo>
                    <a:pt x="980" y="515"/>
                    <a:pt x="1020" y="578"/>
                    <a:pt x="1039" y="635"/>
                  </a:cubicBezTo>
                  <a:cubicBezTo>
                    <a:pt x="1029" y="701"/>
                    <a:pt x="1016" y="765"/>
                    <a:pt x="1007" y="831"/>
                  </a:cubicBezTo>
                  <a:cubicBezTo>
                    <a:pt x="1010" y="955"/>
                    <a:pt x="1011" y="1078"/>
                    <a:pt x="1017" y="1202"/>
                  </a:cubicBezTo>
                  <a:cubicBezTo>
                    <a:pt x="1018" y="1216"/>
                    <a:pt x="1034" y="1283"/>
                    <a:pt x="1039" y="1300"/>
                  </a:cubicBezTo>
                  <a:cubicBezTo>
                    <a:pt x="1046" y="1322"/>
                    <a:pt x="1054" y="1344"/>
                    <a:pt x="1061" y="1366"/>
                  </a:cubicBezTo>
                  <a:cubicBezTo>
                    <a:pt x="1065" y="1377"/>
                    <a:pt x="1072" y="1399"/>
                    <a:pt x="1072" y="1399"/>
                  </a:cubicBezTo>
                  <a:cubicBezTo>
                    <a:pt x="1064" y="1606"/>
                    <a:pt x="1135" y="1656"/>
                    <a:pt x="996" y="1704"/>
                  </a:cubicBezTo>
                  <a:cubicBezTo>
                    <a:pt x="956" y="1696"/>
                    <a:pt x="902" y="1691"/>
                    <a:pt x="865" y="1671"/>
                  </a:cubicBezTo>
                  <a:cubicBezTo>
                    <a:pt x="842" y="1658"/>
                    <a:pt x="799" y="1628"/>
                    <a:pt x="799" y="1628"/>
                  </a:cubicBezTo>
                  <a:cubicBezTo>
                    <a:pt x="795" y="1621"/>
                    <a:pt x="727" y="1507"/>
                    <a:pt x="712" y="1497"/>
                  </a:cubicBezTo>
                  <a:cubicBezTo>
                    <a:pt x="690" y="1482"/>
                    <a:pt x="672" y="1461"/>
                    <a:pt x="647" y="1453"/>
                  </a:cubicBezTo>
                  <a:cubicBezTo>
                    <a:pt x="636" y="1449"/>
                    <a:pt x="624" y="1447"/>
                    <a:pt x="614" y="1442"/>
                  </a:cubicBezTo>
                  <a:cubicBezTo>
                    <a:pt x="592" y="1431"/>
                    <a:pt x="570" y="1421"/>
                    <a:pt x="548" y="1409"/>
                  </a:cubicBezTo>
                  <a:cubicBezTo>
                    <a:pt x="525" y="1396"/>
                    <a:pt x="483" y="1366"/>
                    <a:pt x="483" y="1366"/>
                  </a:cubicBezTo>
                  <a:cubicBezTo>
                    <a:pt x="476" y="1355"/>
                    <a:pt x="469" y="1343"/>
                    <a:pt x="461" y="1333"/>
                  </a:cubicBezTo>
                  <a:cubicBezTo>
                    <a:pt x="451" y="1321"/>
                    <a:pt x="437" y="1313"/>
                    <a:pt x="428" y="1300"/>
                  </a:cubicBezTo>
                  <a:cubicBezTo>
                    <a:pt x="422" y="1291"/>
                    <a:pt x="422" y="1278"/>
                    <a:pt x="417" y="1268"/>
                  </a:cubicBezTo>
                  <a:cubicBezTo>
                    <a:pt x="386" y="1211"/>
                    <a:pt x="344" y="1159"/>
                    <a:pt x="308" y="1104"/>
                  </a:cubicBezTo>
                  <a:cubicBezTo>
                    <a:pt x="276" y="1054"/>
                    <a:pt x="289" y="1079"/>
                    <a:pt x="265" y="1006"/>
                  </a:cubicBezTo>
                  <a:cubicBezTo>
                    <a:pt x="261" y="995"/>
                    <a:pt x="254" y="973"/>
                    <a:pt x="254" y="973"/>
                  </a:cubicBezTo>
                  <a:cubicBezTo>
                    <a:pt x="265" y="884"/>
                    <a:pt x="249" y="852"/>
                    <a:pt x="341" y="875"/>
                  </a:cubicBezTo>
                  <a:cubicBezTo>
                    <a:pt x="352" y="882"/>
                    <a:pt x="365" y="888"/>
                    <a:pt x="374" y="897"/>
                  </a:cubicBezTo>
                  <a:cubicBezTo>
                    <a:pt x="383" y="906"/>
                    <a:pt x="396" y="942"/>
                    <a:pt x="396" y="929"/>
                  </a:cubicBezTo>
                  <a:cubicBezTo>
                    <a:pt x="396" y="906"/>
                    <a:pt x="381" y="886"/>
                    <a:pt x="374" y="864"/>
                  </a:cubicBezTo>
                  <a:cubicBezTo>
                    <a:pt x="356" y="810"/>
                    <a:pt x="357" y="775"/>
                    <a:pt x="297" y="755"/>
                  </a:cubicBezTo>
                  <a:cubicBezTo>
                    <a:pt x="275" y="740"/>
                    <a:pt x="254" y="726"/>
                    <a:pt x="232" y="711"/>
                  </a:cubicBezTo>
                  <a:cubicBezTo>
                    <a:pt x="221" y="704"/>
                    <a:pt x="199" y="689"/>
                    <a:pt x="199" y="689"/>
                  </a:cubicBezTo>
                  <a:cubicBezTo>
                    <a:pt x="171" y="607"/>
                    <a:pt x="212" y="707"/>
                    <a:pt x="156" y="635"/>
                  </a:cubicBezTo>
                  <a:cubicBezTo>
                    <a:pt x="149" y="626"/>
                    <a:pt x="150" y="612"/>
                    <a:pt x="145" y="602"/>
                  </a:cubicBezTo>
                  <a:cubicBezTo>
                    <a:pt x="139" y="590"/>
                    <a:pt x="128" y="581"/>
                    <a:pt x="123" y="569"/>
                  </a:cubicBezTo>
                  <a:cubicBezTo>
                    <a:pt x="114" y="548"/>
                    <a:pt x="101" y="504"/>
                    <a:pt x="101" y="504"/>
                  </a:cubicBezTo>
                  <a:cubicBezTo>
                    <a:pt x="97" y="460"/>
                    <a:pt x="100" y="416"/>
                    <a:pt x="90" y="373"/>
                  </a:cubicBezTo>
                  <a:cubicBezTo>
                    <a:pt x="87" y="362"/>
                    <a:pt x="86" y="397"/>
                    <a:pt x="79" y="406"/>
                  </a:cubicBezTo>
                  <a:cubicBezTo>
                    <a:pt x="52" y="440"/>
                    <a:pt x="52" y="433"/>
                    <a:pt x="36" y="41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2073" y="993"/>
              <a:ext cx="305" cy="736"/>
            </a:xfrm>
            <a:custGeom>
              <a:avLst/>
              <a:gdLst>
                <a:gd name="T0" fmla="*/ 11 w 305"/>
                <a:gd name="T1" fmla="*/ 0 h 736"/>
                <a:gd name="T2" fmla="*/ 54 w 305"/>
                <a:gd name="T3" fmla="*/ 98 h 736"/>
                <a:gd name="T4" fmla="*/ 142 w 305"/>
                <a:gd name="T5" fmla="*/ 338 h 736"/>
                <a:gd name="T6" fmla="*/ 76 w 305"/>
                <a:gd name="T7" fmla="*/ 600 h 736"/>
                <a:gd name="T8" fmla="*/ 65 w 305"/>
                <a:gd name="T9" fmla="*/ 632 h 736"/>
                <a:gd name="T10" fmla="*/ 22 w 305"/>
                <a:gd name="T11" fmla="*/ 698 h 736"/>
                <a:gd name="T12" fmla="*/ 11 w 305"/>
                <a:gd name="T13" fmla="*/ 731 h 736"/>
                <a:gd name="T14" fmla="*/ 76 w 305"/>
                <a:gd name="T15" fmla="*/ 709 h 736"/>
                <a:gd name="T16" fmla="*/ 109 w 305"/>
                <a:gd name="T17" fmla="*/ 698 h 736"/>
                <a:gd name="T18" fmla="*/ 174 w 305"/>
                <a:gd name="T19" fmla="*/ 654 h 736"/>
                <a:gd name="T20" fmla="*/ 240 w 305"/>
                <a:gd name="T21" fmla="*/ 556 h 736"/>
                <a:gd name="T22" fmla="*/ 262 w 305"/>
                <a:gd name="T23" fmla="*/ 523 h 736"/>
                <a:gd name="T24" fmla="*/ 305 w 305"/>
                <a:gd name="T25" fmla="*/ 338 h 736"/>
                <a:gd name="T26" fmla="*/ 283 w 305"/>
                <a:gd name="T27" fmla="*/ 316 h 736"/>
                <a:gd name="T28" fmla="*/ 251 w 305"/>
                <a:gd name="T29" fmla="*/ 338 h 736"/>
                <a:gd name="T30" fmla="*/ 218 w 305"/>
                <a:gd name="T31" fmla="*/ 327 h 736"/>
                <a:gd name="T32" fmla="*/ 196 w 305"/>
                <a:gd name="T33" fmla="*/ 240 h 736"/>
                <a:gd name="T34" fmla="*/ 152 w 305"/>
                <a:gd name="T35" fmla="*/ 142 h 736"/>
                <a:gd name="T36" fmla="*/ 11 w 305"/>
                <a:gd name="T3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5" h="736">
                  <a:moveTo>
                    <a:pt x="11" y="0"/>
                  </a:moveTo>
                  <a:cubicBezTo>
                    <a:pt x="31" y="30"/>
                    <a:pt x="34" y="68"/>
                    <a:pt x="54" y="98"/>
                  </a:cubicBezTo>
                  <a:cubicBezTo>
                    <a:pt x="101" y="169"/>
                    <a:pt x="115" y="258"/>
                    <a:pt x="142" y="338"/>
                  </a:cubicBezTo>
                  <a:cubicBezTo>
                    <a:pt x="132" y="457"/>
                    <a:pt x="125" y="504"/>
                    <a:pt x="76" y="600"/>
                  </a:cubicBezTo>
                  <a:cubicBezTo>
                    <a:pt x="71" y="610"/>
                    <a:pt x="70" y="622"/>
                    <a:pt x="65" y="632"/>
                  </a:cubicBezTo>
                  <a:cubicBezTo>
                    <a:pt x="52" y="655"/>
                    <a:pt x="36" y="676"/>
                    <a:pt x="22" y="698"/>
                  </a:cubicBezTo>
                  <a:cubicBezTo>
                    <a:pt x="16" y="708"/>
                    <a:pt x="0" y="729"/>
                    <a:pt x="11" y="731"/>
                  </a:cubicBezTo>
                  <a:cubicBezTo>
                    <a:pt x="33" y="736"/>
                    <a:pt x="54" y="716"/>
                    <a:pt x="76" y="709"/>
                  </a:cubicBezTo>
                  <a:cubicBezTo>
                    <a:pt x="87" y="705"/>
                    <a:pt x="99" y="704"/>
                    <a:pt x="109" y="698"/>
                  </a:cubicBezTo>
                  <a:cubicBezTo>
                    <a:pt x="131" y="683"/>
                    <a:pt x="174" y="654"/>
                    <a:pt x="174" y="654"/>
                  </a:cubicBezTo>
                  <a:cubicBezTo>
                    <a:pt x="225" y="578"/>
                    <a:pt x="203" y="611"/>
                    <a:pt x="240" y="556"/>
                  </a:cubicBezTo>
                  <a:cubicBezTo>
                    <a:pt x="247" y="545"/>
                    <a:pt x="262" y="523"/>
                    <a:pt x="262" y="523"/>
                  </a:cubicBezTo>
                  <a:cubicBezTo>
                    <a:pt x="282" y="461"/>
                    <a:pt x="289" y="401"/>
                    <a:pt x="305" y="338"/>
                  </a:cubicBezTo>
                  <a:cubicBezTo>
                    <a:pt x="284" y="234"/>
                    <a:pt x="305" y="288"/>
                    <a:pt x="283" y="316"/>
                  </a:cubicBezTo>
                  <a:cubicBezTo>
                    <a:pt x="275" y="326"/>
                    <a:pt x="262" y="331"/>
                    <a:pt x="251" y="338"/>
                  </a:cubicBezTo>
                  <a:cubicBezTo>
                    <a:pt x="240" y="334"/>
                    <a:pt x="224" y="337"/>
                    <a:pt x="218" y="327"/>
                  </a:cubicBezTo>
                  <a:cubicBezTo>
                    <a:pt x="203" y="301"/>
                    <a:pt x="205" y="268"/>
                    <a:pt x="196" y="240"/>
                  </a:cubicBezTo>
                  <a:cubicBezTo>
                    <a:pt x="170" y="162"/>
                    <a:pt x="187" y="193"/>
                    <a:pt x="152" y="142"/>
                  </a:cubicBezTo>
                  <a:cubicBezTo>
                    <a:pt x="122" y="42"/>
                    <a:pt x="91" y="42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022" y="764"/>
              <a:ext cx="513" cy="852"/>
            </a:xfrm>
            <a:custGeom>
              <a:avLst/>
              <a:gdLst>
                <a:gd name="T0" fmla="*/ 185 w 513"/>
                <a:gd name="T1" fmla="*/ 0 h 852"/>
                <a:gd name="T2" fmla="*/ 142 w 513"/>
                <a:gd name="T3" fmla="*/ 251 h 852"/>
                <a:gd name="T4" fmla="*/ 109 w 513"/>
                <a:gd name="T5" fmla="*/ 360 h 852"/>
                <a:gd name="T6" fmla="*/ 65 w 513"/>
                <a:gd name="T7" fmla="*/ 469 h 852"/>
                <a:gd name="T8" fmla="*/ 0 w 513"/>
                <a:gd name="T9" fmla="*/ 491 h 852"/>
                <a:gd name="T10" fmla="*/ 87 w 513"/>
                <a:gd name="T11" fmla="*/ 567 h 852"/>
                <a:gd name="T12" fmla="*/ 185 w 513"/>
                <a:gd name="T13" fmla="*/ 687 h 852"/>
                <a:gd name="T14" fmla="*/ 240 w 513"/>
                <a:gd name="T15" fmla="*/ 741 h 852"/>
                <a:gd name="T16" fmla="*/ 262 w 513"/>
                <a:gd name="T17" fmla="*/ 774 h 852"/>
                <a:gd name="T18" fmla="*/ 327 w 513"/>
                <a:gd name="T19" fmla="*/ 807 h 852"/>
                <a:gd name="T20" fmla="*/ 360 w 513"/>
                <a:gd name="T21" fmla="*/ 829 h 852"/>
                <a:gd name="T22" fmla="*/ 393 w 513"/>
                <a:gd name="T23" fmla="*/ 840 h 852"/>
                <a:gd name="T24" fmla="*/ 360 w 513"/>
                <a:gd name="T25" fmla="*/ 818 h 852"/>
                <a:gd name="T26" fmla="*/ 327 w 513"/>
                <a:gd name="T27" fmla="*/ 752 h 852"/>
                <a:gd name="T28" fmla="*/ 262 w 513"/>
                <a:gd name="T29" fmla="*/ 709 h 852"/>
                <a:gd name="T30" fmla="*/ 185 w 513"/>
                <a:gd name="T31" fmla="*/ 545 h 852"/>
                <a:gd name="T32" fmla="*/ 207 w 513"/>
                <a:gd name="T33" fmla="*/ 425 h 852"/>
                <a:gd name="T34" fmla="*/ 414 w 513"/>
                <a:gd name="T35" fmla="*/ 261 h 852"/>
                <a:gd name="T36" fmla="*/ 436 w 513"/>
                <a:gd name="T37" fmla="*/ 229 h 852"/>
                <a:gd name="T38" fmla="*/ 469 w 513"/>
                <a:gd name="T39" fmla="*/ 207 h 852"/>
                <a:gd name="T40" fmla="*/ 513 w 513"/>
                <a:gd name="T41" fmla="*/ 141 h 852"/>
                <a:gd name="T42" fmla="*/ 480 w 513"/>
                <a:gd name="T43" fmla="*/ 131 h 852"/>
                <a:gd name="T44" fmla="*/ 458 w 513"/>
                <a:gd name="T45" fmla="*/ 163 h 852"/>
                <a:gd name="T46" fmla="*/ 294 w 513"/>
                <a:gd name="T47" fmla="*/ 261 h 852"/>
                <a:gd name="T48" fmla="*/ 240 w 513"/>
                <a:gd name="T49" fmla="*/ 251 h 852"/>
                <a:gd name="T50" fmla="*/ 218 w 513"/>
                <a:gd name="T51" fmla="*/ 185 h 852"/>
                <a:gd name="T52" fmla="*/ 185 w 513"/>
                <a:gd name="T5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3" h="852">
                  <a:moveTo>
                    <a:pt x="185" y="0"/>
                  </a:moveTo>
                  <a:cubicBezTo>
                    <a:pt x="157" y="80"/>
                    <a:pt x="157" y="168"/>
                    <a:pt x="142" y="251"/>
                  </a:cubicBezTo>
                  <a:cubicBezTo>
                    <a:pt x="135" y="287"/>
                    <a:pt x="119" y="324"/>
                    <a:pt x="109" y="360"/>
                  </a:cubicBezTo>
                  <a:cubicBezTo>
                    <a:pt x="101" y="389"/>
                    <a:pt x="94" y="450"/>
                    <a:pt x="65" y="469"/>
                  </a:cubicBezTo>
                  <a:cubicBezTo>
                    <a:pt x="46" y="481"/>
                    <a:pt x="0" y="491"/>
                    <a:pt x="0" y="491"/>
                  </a:cubicBezTo>
                  <a:cubicBezTo>
                    <a:pt x="37" y="514"/>
                    <a:pt x="51" y="543"/>
                    <a:pt x="87" y="567"/>
                  </a:cubicBezTo>
                  <a:cubicBezTo>
                    <a:pt x="105" y="622"/>
                    <a:pt x="137" y="654"/>
                    <a:pt x="185" y="687"/>
                  </a:cubicBezTo>
                  <a:cubicBezTo>
                    <a:pt x="244" y="776"/>
                    <a:pt x="166" y="669"/>
                    <a:pt x="240" y="741"/>
                  </a:cubicBezTo>
                  <a:cubicBezTo>
                    <a:pt x="249" y="750"/>
                    <a:pt x="253" y="765"/>
                    <a:pt x="262" y="774"/>
                  </a:cubicBezTo>
                  <a:cubicBezTo>
                    <a:pt x="293" y="806"/>
                    <a:pt x="291" y="789"/>
                    <a:pt x="327" y="807"/>
                  </a:cubicBezTo>
                  <a:cubicBezTo>
                    <a:pt x="339" y="813"/>
                    <a:pt x="348" y="823"/>
                    <a:pt x="360" y="829"/>
                  </a:cubicBezTo>
                  <a:cubicBezTo>
                    <a:pt x="370" y="834"/>
                    <a:pt x="393" y="852"/>
                    <a:pt x="393" y="840"/>
                  </a:cubicBezTo>
                  <a:cubicBezTo>
                    <a:pt x="393" y="827"/>
                    <a:pt x="371" y="825"/>
                    <a:pt x="360" y="818"/>
                  </a:cubicBezTo>
                  <a:cubicBezTo>
                    <a:pt x="352" y="794"/>
                    <a:pt x="347" y="770"/>
                    <a:pt x="327" y="752"/>
                  </a:cubicBezTo>
                  <a:cubicBezTo>
                    <a:pt x="307" y="735"/>
                    <a:pt x="262" y="709"/>
                    <a:pt x="262" y="709"/>
                  </a:cubicBezTo>
                  <a:cubicBezTo>
                    <a:pt x="243" y="651"/>
                    <a:pt x="204" y="603"/>
                    <a:pt x="185" y="545"/>
                  </a:cubicBezTo>
                  <a:cubicBezTo>
                    <a:pt x="187" y="527"/>
                    <a:pt x="191" y="454"/>
                    <a:pt x="207" y="425"/>
                  </a:cubicBezTo>
                  <a:cubicBezTo>
                    <a:pt x="251" y="347"/>
                    <a:pt x="330" y="290"/>
                    <a:pt x="414" y="261"/>
                  </a:cubicBezTo>
                  <a:cubicBezTo>
                    <a:pt x="421" y="250"/>
                    <a:pt x="427" y="238"/>
                    <a:pt x="436" y="229"/>
                  </a:cubicBezTo>
                  <a:cubicBezTo>
                    <a:pt x="445" y="220"/>
                    <a:pt x="460" y="217"/>
                    <a:pt x="469" y="207"/>
                  </a:cubicBezTo>
                  <a:cubicBezTo>
                    <a:pt x="486" y="187"/>
                    <a:pt x="513" y="141"/>
                    <a:pt x="513" y="141"/>
                  </a:cubicBezTo>
                  <a:cubicBezTo>
                    <a:pt x="502" y="138"/>
                    <a:pt x="491" y="127"/>
                    <a:pt x="480" y="131"/>
                  </a:cubicBezTo>
                  <a:cubicBezTo>
                    <a:pt x="468" y="136"/>
                    <a:pt x="468" y="154"/>
                    <a:pt x="458" y="163"/>
                  </a:cubicBezTo>
                  <a:cubicBezTo>
                    <a:pt x="414" y="202"/>
                    <a:pt x="351" y="244"/>
                    <a:pt x="294" y="261"/>
                  </a:cubicBezTo>
                  <a:cubicBezTo>
                    <a:pt x="276" y="258"/>
                    <a:pt x="253" y="264"/>
                    <a:pt x="240" y="251"/>
                  </a:cubicBezTo>
                  <a:cubicBezTo>
                    <a:pt x="224" y="235"/>
                    <a:pt x="225" y="207"/>
                    <a:pt x="218" y="185"/>
                  </a:cubicBezTo>
                  <a:cubicBezTo>
                    <a:pt x="196" y="118"/>
                    <a:pt x="185" y="74"/>
                    <a:pt x="185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2352" y="1728"/>
              <a:ext cx="4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rot="20316501" flipV="1">
              <a:off x="2976" y="1632"/>
              <a:ext cx="4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1728" y="720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H="1">
              <a:off x="3648" y="576"/>
              <a:ext cx="9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71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Double Pump </a:t>
            </a:r>
            <a:r>
              <a:rPr lang="en-AU" sz="6000" b="1" u="sng" dirty="0" smtClean="0"/>
              <a:t>System</a:t>
            </a:r>
            <a:endParaRPr lang="en-AU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04703" cy="4351338"/>
          </a:xfrm>
        </p:spPr>
        <p:txBody>
          <a:bodyPr>
            <a:noAutofit/>
          </a:bodyPr>
          <a:lstStyle/>
          <a:p>
            <a:r>
              <a:rPr lang="en-AU" sz="3200" dirty="0" smtClean="0"/>
              <a:t>The circulatory system is a double pump system.</a:t>
            </a:r>
          </a:p>
          <a:p>
            <a:r>
              <a:rPr lang="en-AU" sz="3200" dirty="0" smtClean="0"/>
              <a:t>It is called this because there are two </a:t>
            </a:r>
            <a:br>
              <a:rPr lang="en-AU" sz="3200" dirty="0" smtClean="0"/>
            </a:br>
            <a:r>
              <a:rPr lang="en-AU" sz="3200" dirty="0" smtClean="0"/>
              <a:t>separate circuits through which the blood flows.</a:t>
            </a:r>
          </a:p>
          <a:p>
            <a:r>
              <a:rPr lang="en-AU" sz="3200" dirty="0" smtClean="0"/>
              <a:t>The right side deals with deoxygenated blood.</a:t>
            </a:r>
          </a:p>
          <a:p>
            <a:r>
              <a:rPr lang="en-AU" sz="3200" dirty="0" smtClean="0"/>
              <a:t>The left side deals with oxygenated blood.</a:t>
            </a:r>
          </a:p>
        </p:txBody>
      </p:sp>
      <p:sp>
        <p:nvSpPr>
          <p:cNvPr id="147" name="Line 23"/>
          <p:cNvSpPr>
            <a:spLocks noChangeShapeType="1"/>
          </p:cNvSpPr>
          <p:nvPr/>
        </p:nvSpPr>
        <p:spPr bwMode="auto">
          <a:xfrm>
            <a:off x="8523643" y="2222183"/>
            <a:ext cx="0" cy="73236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grpSp>
        <p:nvGrpSpPr>
          <p:cNvPr id="148" name="Group 4"/>
          <p:cNvGrpSpPr>
            <a:grpSpLocks/>
          </p:cNvGrpSpPr>
          <p:nvPr/>
        </p:nvGrpSpPr>
        <p:grpSpPr bwMode="auto">
          <a:xfrm>
            <a:off x="8278577" y="1782763"/>
            <a:ext cx="3024187" cy="4394200"/>
            <a:chOff x="2173" y="1200"/>
            <a:chExt cx="1777" cy="2880"/>
          </a:xfrm>
        </p:grpSpPr>
        <p:sp>
          <p:nvSpPr>
            <p:cNvPr id="149" name="Rectangle 5"/>
            <p:cNvSpPr>
              <a:spLocks noChangeArrowheads="1"/>
            </p:cNvSpPr>
            <p:nvPr/>
          </p:nvSpPr>
          <p:spPr bwMode="auto">
            <a:xfrm>
              <a:off x="2557" y="1200"/>
              <a:ext cx="528" cy="384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0" name="Rectangle 6"/>
            <p:cNvSpPr>
              <a:spLocks noChangeArrowheads="1"/>
            </p:cNvSpPr>
            <p:nvPr/>
          </p:nvSpPr>
          <p:spPr bwMode="auto">
            <a:xfrm>
              <a:off x="3085" y="1200"/>
              <a:ext cx="480" cy="3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1" name="Line 7"/>
            <p:cNvSpPr>
              <a:spLocks noChangeShapeType="1"/>
            </p:cNvSpPr>
            <p:nvPr/>
          </p:nvSpPr>
          <p:spPr bwMode="auto">
            <a:xfrm>
              <a:off x="3565" y="144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2" name="Rectangle 8"/>
            <p:cNvSpPr>
              <a:spLocks noChangeArrowheads="1"/>
            </p:cNvSpPr>
            <p:nvPr/>
          </p:nvSpPr>
          <p:spPr bwMode="auto">
            <a:xfrm>
              <a:off x="2845" y="1296"/>
              <a:ext cx="44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GB" sz="2100" dirty="0">
                  <a:solidFill>
                    <a:srgbClr val="000000"/>
                  </a:solidFill>
                  <a:latin typeface="Arial" panose="020B0604020202020204" pitchFamily="34" charset="0"/>
                </a:rPr>
                <a:t>Lungs</a:t>
              </a:r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53" name="Text Box 9"/>
            <p:cNvSpPr txBox="1">
              <a:spLocks noChangeArrowheads="1"/>
            </p:cNvSpPr>
            <p:nvPr/>
          </p:nvSpPr>
          <p:spPr bwMode="auto">
            <a:xfrm>
              <a:off x="2637" y="3760"/>
              <a:ext cx="960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100" dirty="0">
                  <a:latin typeface="Arial" panose="020B0604020202020204" pitchFamily="34" charset="0"/>
                </a:rPr>
                <a:t>Body cells</a:t>
              </a:r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54" name="Line 10"/>
            <p:cNvSpPr>
              <a:spLocks noChangeShapeType="1"/>
            </p:cNvSpPr>
            <p:nvPr/>
          </p:nvSpPr>
          <p:spPr bwMode="auto">
            <a:xfrm rot="10800000" flipV="1">
              <a:off x="3949" y="2928"/>
              <a:ext cx="1" cy="5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5" name="Line 11"/>
            <p:cNvSpPr>
              <a:spLocks noChangeShapeType="1"/>
            </p:cNvSpPr>
            <p:nvPr/>
          </p:nvSpPr>
          <p:spPr bwMode="auto">
            <a:xfrm rot="10800000" flipV="1">
              <a:off x="3949" y="1584"/>
              <a:ext cx="1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6" name="Rectangle 12"/>
            <p:cNvSpPr>
              <a:spLocks noChangeArrowheads="1"/>
            </p:cNvSpPr>
            <p:nvPr/>
          </p:nvSpPr>
          <p:spPr bwMode="auto">
            <a:xfrm>
              <a:off x="2557" y="3696"/>
              <a:ext cx="528" cy="384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7" name="Rectangle 13"/>
            <p:cNvSpPr>
              <a:spLocks noChangeArrowheads="1"/>
            </p:cNvSpPr>
            <p:nvPr/>
          </p:nvSpPr>
          <p:spPr bwMode="auto">
            <a:xfrm>
              <a:off x="3085" y="3696"/>
              <a:ext cx="480" cy="3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8" name="Line 14"/>
            <p:cNvSpPr>
              <a:spLocks noChangeShapeType="1"/>
            </p:cNvSpPr>
            <p:nvPr/>
          </p:nvSpPr>
          <p:spPr bwMode="auto">
            <a:xfrm flipH="1">
              <a:off x="2269" y="3984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9" name="Line 15"/>
            <p:cNvSpPr>
              <a:spLocks noChangeShapeType="1"/>
            </p:cNvSpPr>
            <p:nvPr/>
          </p:nvSpPr>
          <p:spPr bwMode="auto">
            <a:xfrm flipV="1">
              <a:off x="2269" y="2208"/>
              <a:ext cx="0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0" name="Line 16"/>
            <p:cNvSpPr>
              <a:spLocks noChangeShapeType="1"/>
            </p:cNvSpPr>
            <p:nvPr/>
          </p:nvSpPr>
          <p:spPr bwMode="auto">
            <a:xfrm>
              <a:off x="2269" y="2208"/>
              <a:ext cx="52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1" name="Line 17"/>
            <p:cNvSpPr>
              <a:spLocks noChangeShapeType="1"/>
            </p:cNvSpPr>
            <p:nvPr/>
          </p:nvSpPr>
          <p:spPr bwMode="auto">
            <a:xfrm flipH="1">
              <a:off x="2317" y="3936"/>
              <a:ext cx="24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2" name="Line 18"/>
            <p:cNvSpPr>
              <a:spLocks noChangeShapeType="1"/>
            </p:cNvSpPr>
            <p:nvPr/>
          </p:nvSpPr>
          <p:spPr bwMode="auto">
            <a:xfrm flipV="1">
              <a:off x="2317" y="2256"/>
              <a:ext cx="0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3" name="Line 19"/>
            <p:cNvSpPr>
              <a:spLocks noChangeShapeType="1"/>
            </p:cNvSpPr>
            <p:nvPr/>
          </p:nvSpPr>
          <p:spPr bwMode="auto">
            <a:xfrm>
              <a:off x="2317" y="2256"/>
              <a:ext cx="4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4" name="Line 20"/>
            <p:cNvSpPr>
              <a:spLocks noChangeShapeType="1"/>
            </p:cNvSpPr>
            <p:nvPr/>
          </p:nvSpPr>
          <p:spPr bwMode="auto">
            <a:xfrm flipH="1" flipV="1">
              <a:off x="2269" y="1440"/>
              <a:ext cx="0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5" name="Line 21"/>
            <p:cNvSpPr>
              <a:spLocks noChangeShapeType="1"/>
            </p:cNvSpPr>
            <p:nvPr/>
          </p:nvSpPr>
          <p:spPr bwMode="auto">
            <a:xfrm>
              <a:off x="2269" y="144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6" name="Line 22"/>
            <p:cNvSpPr>
              <a:spLocks noChangeShapeType="1"/>
            </p:cNvSpPr>
            <p:nvPr/>
          </p:nvSpPr>
          <p:spPr bwMode="auto">
            <a:xfrm>
              <a:off x="2317" y="1488"/>
              <a:ext cx="24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7" name="Freeform 24"/>
            <p:cNvSpPr>
              <a:spLocks/>
            </p:cNvSpPr>
            <p:nvPr/>
          </p:nvSpPr>
          <p:spPr bwMode="auto">
            <a:xfrm>
              <a:off x="2317" y="1968"/>
              <a:ext cx="657" cy="1"/>
            </a:xfrm>
            <a:custGeom>
              <a:avLst/>
              <a:gdLst>
                <a:gd name="T0" fmla="*/ 0 w 657"/>
                <a:gd name="T1" fmla="*/ 0 h 1"/>
                <a:gd name="T2" fmla="*/ 657 w 65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7" h="1">
                  <a:moveTo>
                    <a:pt x="0" y="0"/>
                  </a:moveTo>
                  <a:lnTo>
                    <a:pt x="657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8" name="Line 25"/>
            <p:cNvSpPr>
              <a:spLocks noChangeShapeType="1"/>
            </p:cNvSpPr>
            <p:nvPr/>
          </p:nvSpPr>
          <p:spPr bwMode="auto">
            <a:xfrm>
              <a:off x="3853" y="2304"/>
              <a:ext cx="0" cy="16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9" name="Line 26"/>
            <p:cNvSpPr>
              <a:spLocks noChangeShapeType="1"/>
            </p:cNvSpPr>
            <p:nvPr/>
          </p:nvSpPr>
          <p:spPr bwMode="auto">
            <a:xfrm flipH="1">
              <a:off x="3565" y="3984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0" name="Line 27"/>
            <p:cNvSpPr>
              <a:spLocks noChangeShapeType="1"/>
            </p:cNvSpPr>
            <p:nvPr/>
          </p:nvSpPr>
          <p:spPr bwMode="auto">
            <a:xfrm>
              <a:off x="3565" y="3936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1" name="Line 28"/>
            <p:cNvSpPr>
              <a:spLocks noChangeShapeType="1"/>
            </p:cNvSpPr>
            <p:nvPr/>
          </p:nvSpPr>
          <p:spPr bwMode="auto">
            <a:xfrm flipV="1">
              <a:off x="3805" y="2352"/>
              <a:ext cx="0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2" name="Line 29"/>
            <p:cNvSpPr>
              <a:spLocks noChangeShapeType="1"/>
            </p:cNvSpPr>
            <p:nvPr/>
          </p:nvSpPr>
          <p:spPr bwMode="auto">
            <a:xfrm flipV="1">
              <a:off x="2173" y="3024"/>
              <a:ext cx="0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3" name="Line 30"/>
            <p:cNvSpPr>
              <a:spLocks noChangeShapeType="1"/>
            </p:cNvSpPr>
            <p:nvPr/>
          </p:nvSpPr>
          <p:spPr bwMode="auto">
            <a:xfrm flipV="1">
              <a:off x="2173" y="1536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4" name="Line 31"/>
            <p:cNvSpPr>
              <a:spLocks noChangeShapeType="1"/>
            </p:cNvSpPr>
            <p:nvPr/>
          </p:nvSpPr>
          <p:spPr bwMode="auto">
            <a:xfrm>
              <a:off x="2797" y="2208"/>
              <a:ext cx="0" cy="29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5" name="Line 32"/>
            <p:cNvSpPr>
              <a:spLocks noChangeShapeType="1"/>
            </p:cNvSpPr>
            <p:nvPr/>
          </p:nvSpPr>
          <p:spPr bwMode="auto">
            <a:xfrm>
              <a:off x="3853" y="1440"/>
              <a:ext cx="0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6" name="Line 33"/>
            <p:cNvSpPr>
              <a:spLocks noChangeShapeType="1"/>
            </p:cNvSpPr>
            <p:nvPr/>
          </p:nvSpPr>
          <p:spPr bwMode="auto">
            <a:xfrm flipH="1">
              <a:off x="3277" y="2208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7" name="Line 34"/>
            <p:cNvSpPr>
              <a:spLocks noChangeShapeType="1"/>
            </p:cNvSpPr>
            <p:nvPr/>
          </p:nvSpPr>
          <p:spPr bwMode="auto">
            <a:xfrm>
              <a:off x="3229" y="2160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8" name="Line 35"/>
            <p:cNvSpPr>
              <a:spLocks noChangeShapeType="1"/>
            </p:cNvSpPr>
            <p:nvPr/>
          </p:nvSpPr>
          <p:spPr bwMode="auto">
            <a:xfrm flipV="1">
              <a:off x="3805" y="1488"/>
              <a:ext cx="0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9" name="Line 36"/>
            <p:cNvSpPr>
              <a:spLocks noChangeShapeType="1"/>
            </p:cNvSpPr>
            <p:nvPr/>
          </p:nvSpPr>
          <p:spPr bwMode="auto">
            <a:xfrm flipH="1">
              <a:off x="3565" y="1488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920" y="2016"/>
              <a:ext cx="1" cy="459"/>
            </a:xfrm>
            <a:custGeom>
              <a:avLst/>
              <a:gdLst>
                <a:gd name="T0" fmla="*/ 0 w 1"/>
                <a:gd name="T1" fmla="*/ 459 h 459"/>
                <a:gd name="T2" fmla="*/ 1 w 1"/>
                <a:gd name="T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59">
                  <a:moveTo>
                    <a:pt x="0" y="459"/>
                  </a:moveTo>
                  <a:lnTo>
                    <a:pt x="1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1" name="Line 38"/>
            <p:cNvSpPr>
              <a:spLocks noChangeShapeType="1"/>
            </p:cNvSpPr>
            <p:nvPr/>
          </p:nvSpPr>
          <p:spPr bwMode="auto">
            <a:xfrm flipV="1">
              <a:off x="2974" y="1974"/>
              <a:ext cx="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2" name="Line 39"/>
            <p:cNvSpPr>
              <a:spLocks noChangeShapeType="1"/>
            </p:cNvSpPr>
            <p:nvPr/>
          </p:nvSpPr>
          <p:spPr bwMode="auto">
            <a:xfrm>
              <a:off x="3085" y="2304"/>
              <a:ext cx="7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3" name="Line 40"/>
            <p:cNvSpPr>
              <a:spLocks noChangeShapeType="1"/>
            </p:cNvSpPr>
            <p:nvPr/>
          </p:nvSpPr>
          <p:spPr bwMode="auto">
            <a:xfrm flipH="1">
              <a:off x="3133" y="2352"/>
              <a:ext cx="6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4" name="Line 41"/>
            <p:cNvSpPr>
              <a:spLocks noChangeShapeType="1"/>
            </p:cNvSpPr>
            <p:nvPr/>
          </p:nvSpPr>
          <p:spPr bwMode="auto">
            <a:xfrm>
              <a:off x="3085" y="2304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5" name="Line 42"/>
            <p:cNvSpPr>
              <a:spLocks noChangeShapeType="1"/>
            </p:cNvSpPr>
            <p:nvPr/>
          </p:nvSpPr>
          <p:spPr bwMode="auto">
            <a:xfrm>
              <a:off x="3133" y="2352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6" name="Line 43"/>
            <p:cNvSpPr>
              <a:spLocks noChangeShapeType="1"/>
            </p:cNvSpPr>
            <p:nvPr/>
          </p:nvSpPr>
          <p:spPr bwMode="auto">
            <a:xfrm>
              <a:off x="3229" y="2160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7" name="Line 44"/>
            <p:cNvSpPr>
              <a:spLocks noChangeShapeType="1"/>
            </p:cNvSpPr>
            <p:nvPr/>
          </p:nvSpPr>
          <p:spPr bwMode="auto">
            <a:xfrm>
              <a:off x="3277" y="2208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8" name="Line 45"/>
            <p:cNvSpPr>
              <a:spLocks noChangeShapeType="1"/>
            </p:cNvSpPr>
            <p:nvPr/>
          </p:nvSpPr>
          <p:spPr bwMode="auto">
            <a:xfrm>
              <a:off x="3277" y="2352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graphicFrame>
          <p:nvGraphicFramePr>
            <p:cNvPr id="189" name="Object 46"/>
            <p:cNvGraphicFramePr>
              <a:graphicFrameLocks noChangeAspect="1"/>
            </p:cNvGraphicFramePr>
            <p:nvPr/>
          </p:nvGraphicFramePr>
          <p:xfrm>
            <a:off x="2749" y="2400"/>
            <a:ext cx="537" cy="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Flash Movie" r:id="rId3" imgW="4509720" imgH="5880600" progId="Flash.Movie">
                    <p:embed/>
                  </p:oleObj>
                </mc:Choice>
                <mc:Fallback>
                  <p:oleObj name="Flash Movie" r:id="rId3" imgW="4509720" imgH="5880600" progId="Flash.Movi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9" y="2400"/>
                          <a:ext cx="537" cy="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" name="Line 47"/>
            <p:cNvSpPr>
              <a:spLocks noChangeShapeType="1"/>
            </p:cNvSpPr>
            <p:nvPr/>
          </p:nvSpPr>
          <p:spPr bwMode="auto">
            <a:xfrm>
              <a:off x="3229" y="2352"/>
              <a:ext cx="0" cy="1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91" name="Freeform 48"/>
            <p:cNvSpPr>
              <a:spLocks/>
            </p:cNvSpPr>
            <p:nvPr/>
          </p:nvSpPr>
          <p:spPr bwMode="auto">
            <a:xfrm>
              <a:off x="2749" y="2256"/>
              <a:ext cx="1" cy="312"/>
            </a:xfrm>
            <a:custGeom>
              <a:avLst/>
              <a:gdLst>
                <a:gd name="T0" fmla="*/ 0 w 1"/>
                <a:gd name="T1" fmla="*/ 0 h 312"/>
                <a:gd name="T2" fmla="*/ 0 w 1"/>
                <a:gd name="T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2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92" name="Freeform 49"/>
            <p:cNvSpPr>
              <a:spLocks/>
            </p:cNvSpPr>
            <p:nvPr/>
          </p:nvSpPr>
          <p:spPr bwMode="auto">
            <a:xfrm>
              <a:off x="2269" y="2016"/>
              <a:ext cx="651" cy="1"/>
            </a:xfrm>
            <a:custGeom>
              <a:avLst/>
              <a:gdLst>
                <a:gd name="T0" fmla="*/ 0 w 651"/>
                <a:gd name="T1" fmla="*/ 0 h 1"/>
                <a:gd name="T2" fmla="*/ 651 w 65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1" h="1">
                  <a:moveTo>
                    <a:pt x="0" y="0"/>
                  </a:moveTo>
                  <a:lnTo>
                    <a:pt x="651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91589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smtClean="0"/>
              <a:t>Circulation in the Body</a:t>
            </a:r>
            <a:endParaRPr lang="en-AU" sz="6000" b="1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3200" dirty="0" smtClean="0"/>
              <a:t>Circuit 1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In one circuit, the blood flows from the heart </a:t>
            </a:r>
            <a:br>
              <a:rPr lang="en-AU" dirty="0" smtClean="0"/>
            </a:br>
            <a:r>
              <a:rPr lang="en-AU" dirty="0" smtClean="0"/>
              <a:t>to the body and back to the heart. </a:t>
            </a:r>
          </a:p>
          <a:p>
            <a:r>
              <a:rPr lang="en-AU" dirty="0" smtClean="0"/>
              <a:t>This circuit carries nutrients and oxygen to the cells.</a:t>
            </a:r>
          </a:p>
          <a:p>
            <a:r>
              <a:rPr lang="en-AU" dirty="0" smtClean="0"/>
              <a:t>At the cells, it collects wastes, including carbon </a:t>
            </a:r>
            <a:br>
              <a:rPr lang="en-AU" dirty="0" smtClean="0"/>
            </a:br>
            <a:r>
              <a:rPr lang="en-AU" dirty="0" smtClean="0"/>
              <a:t>dioxide. </a:t>
            </a:r>
          </a:p>
          <a:p>
            <a:endParaRPr lang="en-A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3200" dirty="0" smtClean="0"/>
              <a:t>Circuit 2</a:t>
            </a:r>
            <a:endParaRPr lang="en-AU" sz="320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The other circuit goes from the heart to the lungs</a:t>
            </a:r>
            <a:r>
              <a:rPr lang="en-AU" dirty="0" smtClean="0"/>
              <a:t>.</a:t>
            </a:r>
          </a:p>
          <a:p>
            <a:r>
              <a:rPr lang="en-AU" dirty="0" smtClean="0"/>
              <a:t>In </a:t>
            </a:r>
            <a:r>
              <a:rPr lang="en-AU" dirty="0"/>
              <a:t>the lungs, carbon dioxide passes out of the </a:t>
            </a:r>
            <a:br>
              <a:rPr lang="en-AU" dirty="0"/>
            </a:br>
            <a:r>
              <a:rPr lang="en-AU" dirty="0"/>
              <a:t>blood and oxygen passes into the blood. </a:t>
            </a:r>
          </a:p>
          <a:p>
            <a:r>
              <a:rPr lang="en-AU" dirty="0"/>
              <a:t>The blood rich in oxygen then returns to the heart</a:t>
            </a:r>
            <a:br>
              <a:rPr lang="en-AU" dirty="0"/>
            </a:br>
            <a:r>
              <a:rPr lang="en-AU" dirty="0"/>
              <a:t>to be pumped around the body.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9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788" y="21717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Factors Affecting Circulation and Heart </a:t>
            </a:r>
            <a:r>
              <a:rPr lang="en-AU" dirty="0" smtClean="0"/>
              <a:t>Rate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Blood and </a:t>
            </a:r>
            <a:r>
              <a:rPr lang="en-AU" sz="6000" b="1" u="sng" dirty="0" smtClean="0"/>
              <a:t>Circulation</a:t>
            </a:r>
            <a:endParaRPr lang="en-AU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All the cells in your body need oxygen and nutrients in order to function.</a:t>
            </a:r>
          </a:p>
          <a:p>
            <a:r>
              <a:rPr lang="en-GB" sz="3600" dirty="0" smtClean="0"/>
              <a:t>Blood carries the oxygen and nutrients to individual cells through the blood vessels.</a:t>
            </a:r>
          </a:p>
          <a:p>
            <a:r>
              <a:rPr lang="en-GB" sz="3600" dirty="0" smtClean="0"/>
              <a:t>As the cells use oxygen and nutrients for energy, they are producing waste products.</a:t>
            </a:r>
          </a:p>
          <a:p>
            <a:r>
              <a:rPr lang="en-GB" sz="3600" dirty="0" smtClean="0"/>
              <a:t>These waste products are carried away from the cells in the blood.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851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Circulation and </a:t>
            </a:r>
            <a:r>
              <a:rPr lang="en-AU" sz="6000" b="1" u="sng" dirty="0" smtClean="0"/>
              <a:t>Exercise</a:t>
            </a:r>
            <a:endParaRPr lang="en-AU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AU" sz="3200" dirty="0" smtClean="0"/>
              <a:t>When you begin to exercise, your cells use more energy and oxygen, and produce more waste products.</a:t>
            </a:r>
          </a:p>
          <a:p>
            <a:r>
              <a:rPr lang="en-AU" sz="3200" dirty="0" smtClean="0"/>
              <a:t>This means your blood needs to move faster through your body to keep a constant supply of nutrients, and remove the wastes.</a:t>
            </a:r>
          </a:p>
          <a:p>
            <a:r>
              <a:rPr lang="en-AU" sz="3200" dirty="0" smtClean="0"/>
              <a:t>To make the blood circulate faster, your heart needs to beat more </a:t>
            </a:r>
            <a:br>
              <a:rPr lang="en-AU" sz="3200" dirty="0" smtClean="0"/>
            </a:br>
            <a:r>
              <a:rPr lang="en-AU" sz="3200" dirty="0" smtClean="0"/>
              <a:t>frequently.</a:t>
            </a:r>
          </a:p>
          <a:p>
            <a:r>
              <a:rPr lang="en-AU" sz="3200" dirty="0" smtClean="0"/>
              <a:t>You can detect this change in heart rate through your pulse.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0327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Excretory System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53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Structure of </a:t>
            </a:r>
            <a:r>
              <a:rPr lang="en-AU" sz="6000" b="1" u="sng" dirty="0" smtClean="0"/>
              <a:t>Bones</a:t>
            </a:r>
            <a:endParaRPr lang="en-AU" sz="6000" b="1" u="sn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4000" dirty="0"/>
              <a:t>There are two types of bone </a:t>
            </a:r>
            <a:r>
              <a:rPr lang="en-AU" sz="4000" dirty="0" smtClean="0"/>
              <a:t>tissue:</a:t>
            </a:r>
          </a:p>
          <a:p>
            <a:pPr marL="914400" lvl="1" indent="-457200"/>
            <a:r>
              <a:rPr lang="en-AU" sz="3600" b="1" dirty="0" smtClean="0"/>
              <a:t>Compact </a:t>
            </a:r>
            <a:r>
              <a:rPr lang="en-AU" sz="3600" dirty="0"/>
              <a:t>bone is dense and heavy. This gives bone its </a:t>
            </a:r>
            <a:r>
              <a:rPr lang="en-AU" sz="3600" dirty="0" smtClean="0"/>
              <a:t>strength.</a:t>
            </a:r>
          </a:p>
          <a:p>
            <a:pPr marL="914400" lvl="1" indent="-457200"/>
            <a:r>
              <a:rPr lang="en-AU" sz="3600" b="1" dirty="0" smtClean="0"/>
              <a:t>Spongy</a:t>
            </a:r>
            <a:r>
              <a:rPr lang="en-AU" sz="3600" dirty="0" smtClean="0"/>
              <a:t> </a:t>
            </a:r>
            <a:r>
              <a:rPr lang="en-AU" sz="3600" dirty="0"/>
              <a:t>bone is porous and looks like honeycomb. The spaces in the bone make it light.  </a:t>
            </a:r>
            <a:endParaRPr lang="en-AU" sz="3600" b="1" dirty="0"/>
          </a:p>
          <a:p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1910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xcret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27" y="2593291"/>
            <a:ext cx="2978773" cy="33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6000" b="1" u="sng" dirty="0"/>
              <a:t>The Excretory </a:t>
            </a:r>
            <a:r>
              <a:rPr lang="en-AU" sz="6000" b="1" u="sng" dirty="0" smtClean="0"/>
              <a:t>System</a:t>
            </a:r>
            <a:endParaRPr lang="en-AU" sz="60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6"/>
            <a:ext cx="8561119" cy="4486110"/>
          </a:xfrm>
        </p:spPr>
        <p:txBody>
          <a:bodyPr>
            <a:normAutofit/>
          </a:bodyPr>
          <a:lstStyle/>
          <a:p>
            <a:pPr marL="457200" indent="-457200"/>
            <a:r>
              <a:rPr lang="en-AU" sz="3600" dirty="0"/>
              <a:t>Our bodies produce a number of substances that need to be removed to avoid damage to our bodies.</a:t>
            </a:r>
          </a:p>
          <a:p>
            <a:pPr marL="457200" indent="-457200"/>
            <a:r>
              <a:rPr lang="en-AU" sz="3600" dirty="0"/>
              <a:t>Organs in the excretory system are responsible for removing wastes from the body.</a:t>
            </a:r>
          </a:p>
          <a:p>
            <a:pPr marL="457200" indent="-457200"/>
            <a:r>
              <a:rPr lang="en-AU" sz="3600" dirty="0"/>
              <a:t>These organs include the kidneys, liver, lungs and skin.</a:t>
            </a:r>
          </a:p>
          <a:p>
            <a:pPr marL="457200" indent="-457200"/>
            <a:endParaRPr lang="en-AU" sz="3600" dirty="0"/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427173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89" y="4514499"/>
            <a:ext cx="4463811" cy="234350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Role of </a:t>
            </a:r>
            <a:r>
              <a:rPr lang="en-AU" sz="6000" b="1" u="sng" dirty="0" smtClean="0"/>
              <a:t>Water</a:t>
            </a:r>
            <a:endParaRPr lang="en-AU" sz="6000" u="sng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Water is important in controlling wastes.</a:t>
            </a:r>
          </a:p>
          <a:p>
            <a:pPr marL="457200" indent="-457200"/>
            <a:r>
              <a:rPr lang="en-AU" sz="3600" dirty="0"/>
              <a:t>It can dilute harmful substances, which reduces their impact on the body.</a:t>
            </a:r>
          </a:p>
          <a:p>
            <a:pPr marL="457200" indent="-457200"/>
            <a:r>
              <a:rPr lang="en-AU" sz="3600" dirty="0"/>
              <a:t>It also helps move substances quickly through the body.</a:t>
            </a:r>
          </a:p>
          <a:p>
            <a:pPr marL="457200" indent="-457200"/>
            <a:r>
              <a:rPr lang="en-AU" sz="3600" dirty="0"/>
              <a:t>It is essential in regulating body temperature.</a:t>
            </a:r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96891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31" y="4732713"/>
            <a:ext cx="3263538" cy="207778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The </a:t>
            </a:r>
            <a:r>
              <a:rPr lang="en-AU" sz="6000" b="1" u="sng" dirty="0" smtClean="0"/>
              <a:t>Liver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The liver is responsible for breaking down many substances, especially wastes.</a:t>
            </a:r>
          </a:p>
          <a:p>
            <a:pPr marL="457200" indent="-457200"/>
            <a:endParaRPr lang="en-AU" sz="3600" dirty="0" smtClean="0"/>
          </a:p>
          <a:p>
            <a:pPr marL="457200" indent="-457200"/>
            <a:r>
              <a:rPr lang="en-AU" sz="3600" dirty="0" smtClean="0"/>
              <a:t>It </a:t>
            </a:r>
            <a:r>
              <a:rPr lang="en-AU" sz="3600" dirty="0"/>
              <a:t>changes harmful substances into less dangerous forms before their removal from the body</a:t>
            </a:r>
            <a:r>
              <a:rPr lang="en-AU" sz="3600" dirty="0" smtClean="0"/>
              <a:t>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8616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14" y="1"/>
            <a:ext cx="4171686" cy="23513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The Kidneys </a:t>
            </a:r>
            <a:r>
              <a:rPr lang="en-AU" sz="6000" b="1" u="sng" dirty="0" smtClean="0"/>
              <a:t>&amp; Bladder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AU" sz="3600" dirty="0"/>
              <a:t>You have two kidneys in your body.</a:t>
            </a:r>
          </a:p>
          <a:p>
            <a:pPr marL="457200" indent="-457200"/>
            <a:r>
              <a:rPr lang="en-AU" sz="3600" dirty="0"/>
              <a:t>Blood carrying waste products passes through the kidneys.</a:t>
            </a:r>
          </a:p>
          <a:p>
            <a:pPr marL="457200" indent="-457200"/>
            <a:r>
              <a:rPr lang="en-AU" sz="3600" dirty="0"/>
              <a:t>The kidneys filter waste from the blood.</a:t>
            </a:r>
          </a:p>
          <a:p>
            <a:pPr marL="457200" indent="-457200"/>
            <a:r>
              <a:rPr lang="en-AU" sz="3600" dirty="0"/>
              <a:t>At the end of the filtering process, there are two main products – clean blood and urine.</a:t>
            </a:r>
          </a:p>
          <a:p>
            <a:pPr marL="457200" indent="-457200"/>
            <a:r>
              <a:rPr lang="en-AU" sz="3600" dirty="0"/>
              <a:t>The bladder stores urine until it is released from the body</a:t>
            </a:r>
            <a:r>
              <a:rPr lang="en-AU" sz="3600" dirty="0" smtClean="0"/>
              <a:t>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9996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4295698"/>
            <a:ext cx="3429000" cy="228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The </a:t>
            </a:r>
            <a:r>
              <a:rPr lang="en-AU" sz="6000" b="1" u="sng" dirty="0" smtClean="0"/>
              <a:t>Skin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The skin releases waste heat by evaporation from wet skin (sweat).</a:t>
            </a:r>
          </a:p>
          <a:p>
            <a:pPr marL="457200" indent="-457200"/>
            <a:endParaRPr lang="en-AU" sz="3600" dirty="0" smtClean="0"/>
          </a:p>
          <a:p>
            <a:pPr marL="457200" indent="-457200"/>
            <a:r>
              <a:rPr lang="en-AU" sz="3600" dirty="0" smtClean="0"/>
              <a:t>Sweat </a:t>
            </a:r>
            <a:r>
              <a:rPr lang="en-AU" sz="3600" dirty="0"/>
              <a:t>also contains waste products such as urea and salt.</a:t>
            </a:r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044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33" t="7444" r="8714" b="24908"/>
          <a:stretch/>
        </p:blipFill>
        <p:spPr>
          <a:xfrm>
            <a:off x="5070112" y="0"/>
            <a:ext cx="2051776" cy="18403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The </a:t>
            </a:r>
            <a:r>
              <a:rPr lang="en-AU" sz="6000" b="1" u="sng" dirty="0" smtClean="0"/>
              <a:t>Lungs</a:t>
            </a:r>
            <a:endParaRPr lang="en-AU" sz="60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Carbon dioxide is produced as a waste product in cells.</a:t>
            </a:r>
          </a:p>
          <a:p>
            <a:pPr marL="457200" indent="-457200"/>
            <a:endParaRPr lang="en-AU" sz="3600" dirty="0" smtClean="0"/>
          </a:p>
          <a:p>
            <a:pPr marL="457200" indent="-457200"/>
            <a:r>
              <a:rPr lang="en-AU" sz="3600" dirty="0" smtClean="0"/>
              <a:t>Blood </a:t>
            </a:r>
            <a:r>
              <a:rPr lang="en-AU" sz="3600" dirty="0"/>
              <a:t>carries the carbon dioxide to the lungs.</a:t>
            </a:r>
          </a:p>
          <a:p>
            <a:pPr marL="457200" indent="-457200"/>
            <a:endParaRPr lang="en-AU" sz="3600" dirty="0" smtClean="0"/>
          </a:p>
          <a:p>
            <a:pPr marL="457200" indent="-457200"/>
            <a:r>
              <a:rPr lang="en-AU" sz="3600" dirty="0" smtClean="0"/>
              <a:t>The </a:t>
            </a:r>
            <a:r>
              <a:rPr lang="en-AU" sz="3600" dirty="0"/>
              <a:t>carbon dioxide moves into the air inside the lungs and is breathed out.</a:t>
            </a:r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2550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excret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809" y="5136078"/>
            <a:ext cx="1520191" cy="17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Excretory Organs Work </a:t>
            </a:r>
            <a:r>
              <a:rPr lang="en-AU" sz="6000" b="1" u="sng" dirty="0" smtClean="0"/>
              <a:t>Together</a:t>
            </a:r>
            <a:endParaRPr lang="en-AU" sz="60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AU" sz="3200" dirty="0"/>
              <a:t>When proteins are digested, they are broken down into amino acids.</a:t>
            </a:r>
          </a:p>
          <a:p>
            <a:pPr marL="457200" indent="-457200"/>
            <a:r>
              <a:rPr lang="en-AU" sz="3200" dirty="0"/>
              <a:t>Your body cannot store excess amino acids, so the liver breaks them down further for energy.</a:t>
            </a:r>
          </a:p>
          <a:p>
            <a:pPr marL="457200" indent="-457200"/>
            <a:r>
              <a:rPr lang="en-AU" sz="3200" dirty="0"/>
              <a:t>This produces a harmful substance called ammonia, which the liver turns into a chemical called urea.</a:t>
            </a:r>
          </a:p>
          <a:p>
            <a:pPr marL="457200" indent="-457200"/>
            <a:r>
              <a:rPr lang="en-AU" sz="3200" dirty="0"/>
              <a:t>The urea is transported to the kidneys in the blood.</a:t>
            </a:r>
          </a:p>
          <a:p>
            <a:pPr marL="457200" indent="-457200"/>
            <a:r>
              <a:rPr lang="en-AU" sz="3200" dirty="0"/>
              <a:t>The kidneys filter out the urea, which leaves the </a:t>
            </a:r>
            <a:r>
              <a:rPr lang="en-AU" sz="3200" dirty="0" smtClean="0"/>
              <a:t>body </a:t>
            </a:r>
            <a:r>
              <a:rPr lang="en-AU" sz="3200" dirty="0"/>
              <a:t>in</a:t>
            </a:r>
            <a:br>
              <a:rPr lang="en-AU" sz="3200" dirty="0"/>
            </a:br>
            <a:r>
              <a:rPr lang="en-AU" sz="3200" dirty="0"/>
              <a:t>urine.</a:t>
            </a: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23021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02697" y="55442"/>
            <a:ext cx="5197358" cy="6802558"/>
            <a:chOff x="7306785" y="148208"/>
            <a:chExt cx="4815549" cy="6419607"/>
          </a:xfrm>
        </p:grpSpPr>
        <p:pic>
          <p:nvPicPr>
            <p:cNvPr id="15" name="Picture 2" descr="C:\Users\Janelle\Desktop\Pictures\SkeletonAnterio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54555" y="148208"/>
              <a:ext cx="3108924" cy="6419607"/>
            </a:xfrm>
            <a:prstGeom prst="rect">
              <a:avLst/>
            </a:prstGeom>
            <a:noFill/>
          </p:spPr>
        </p:pic>
        <p:grpSp>
          <p:nvGrpSpPr>
            <p:cNvPr id="31" name="Group 30"/>
            <p:cNvGrpSpPr/>
            <p:nvPr/>
          </p:nvGrpSpPr>
          <p:grpSpPr>
            <a:xfrm>
              <a:off x="7439950" y="2828011"/>
              <a:ext cx="1800200" cy="472118"/>
              <a:chOff x="4211960" y="2852936"/>
              <a:chExt cx="1800200" cy="47211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211960" y="2924944"/>
                <a:ext cx="87075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Pelvis</a:t>
                </a:r>
                <a:endParaRPr lang="en-AU" sz="2000" dirty="0"/>
              </a:p>
            </p:txBody>
          </p:sp>
          <p:cxnSp>
            <p:nvCxnSpPr>
              <p:cNvPr id="34" name="Straight Connector 33"/>
              <p:cNvCxnSpPr>
                <a:endCxn id="32" idx="3"/>
              </p:cNvCxnSpPr>
              <p:nvPr/>
            </p:nvCxnSpPr>
            <p:spPr>
              <a:xfrm flipH="1">
                <a:off x="5082711" y="2852936"/>
                <a:ext cx="929449" cy="2720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306785" y="3692107"/>
              <a:ext cx="1944216" cy="400110"/>
              <a:chOff x="4078795" y="3717032"/>
              <a:chExt cx="1944216" cy="40011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078795" y="3717032"/>
                <a:ext cx="925253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Femur</a:t>
                </a:r>
                <a:endParaRPr lang="en-AU" sz="2000" dirty="0"/>
              </a:p>
            </p:txBody>
          </p:sp>
          <p:cxnSp>
            <p:nvCxnSpPr>
              <p:cNvPr id="37" name="Straight Connector 36"/>
              <p:cNvCxnSpPr>
                <a:endCxn id="36" idx="3"/>
              </p:cNvCxnSpPr>
              <p:nvPr/>
            </p:nvCxnSpPr>
            <p:spPr>
              <a:xfrm flipH="1">
                <a:off x="5004048" y="3861048"/>
                <a:ext cx="1018963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7655974" y="4300109"/>
              <a:ext cx="1690217" cy="400110"/>
              <a:chOff x="4427984" y="4325034"/>
              <a:chExt cx="1690217" cy="40011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427984" y="4325034"/>
                <a:ext cx="970137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Patella</a:t>
                </a:r>
              </a:p>
            </p:txBody>
          </p:sp>
          <p:cxnSp>
            <p:nvCxnSpPr>
              <p:cNvPr id="62" name="Straight Connector 61"/>
              <p:cNvCxnSpPr>
                <a:endCxn id="39" idx="3"/>
              </p:cNvCxnSpPr>
              <p:nvPr/>
            </p:nvCxnSpPr>
            <p:spPr>
              <a:xfrm flipH="1" flipV="1">
                <a:off x="5398121" y="4525089"/>
                <a:ext cx="720080" cy="1280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7787049" y="4948181"/>
              <a:ext cx="1597117" cy="400110"/>
              <a:chOff x="4559059" y="4973106"/>
              <a:chExt cx="1597117" cy="40011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559059" y="4973106"/>
                <a:ext cx="73302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Tibia</a:t>
                </a:r>
                <a:endParaRPr lang="en-AU" sz="2000" dirty="0"/>
              </a:p>
            </p:txBody>
          </p:sp>
          <p:cxnSp>
            <p:nvCxnSpPr>
              <p:cNvPr id="67" name="Straight Connector 66"/>
              <p:cNvCxnSpPr>
                <a:endCxn id="66" idx="3"/>
              </p:cNvCxnSpPr>
              <p:nvPr/>
            </p:nvCxnSpPr>
            <p:spPr>
              <a:xfrm flipH="1" flipV="1">
                <a:off x="5292080" y="5173161"/>
                <a:ext cx="864096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7778907" y="5564315"/>
              <a:ext cx="1461243" cy="504056"/>
              <a:chOff x="4550917" y="5589240"/>
              <a:chExt cx="1461243" cy="50405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550917" y="5693186"/>
                <a:ext cx="885179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Fibula</a:t>
                </a:r>
                <a:endParaRPr lang="en-AU" sz="2000" dirty="0"/>
              </a:p>
            </p:txBody>
          </p:sp>
          <p:cxnSp>
            <p:nvCxnSpPr>
              <p:cNvPr id="70" name="Straight Connector 69"/>
              <p:cNvCxnSpPr>
                <a:endCxn id="69" idx="3"/>
              </p:cNvCxnSpPr>
              <p:nvPr/>
            </p:nvCxnSpPr>
            <p:spPr>
              <a:xfrm flipH="1">
                <a:off x="5436096" y="5589240"/>
                <a:ext cx="576064" cy="30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9817199" y="148208"/>
              <a:ext cx="1750623" cy="400110"/>
              <a:chOff x="6588224" y="188640"/>
              <a:chExt cx="1750623" cy="40011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596336" y="188640"/>
                <a:ext cx="74251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Skull</a:t>
                </a:r>
                <a:endParaRPr lang="en-AU" sz="2000" dirty="0"/>
              </a:p>
            </p:txBody>
          </p:sp>
          <p:cxnSp>
            <p:nvCxnSpPr>
              <p:cNvPr id="26" name="Straight Connector 25"/>
              <p:cNvCxnSpPr>
                <a:endCxn id="25" idx="1"/>
              </p:cNvCxnSpPr>
              <p:nvPr/>
            </p:nvCxnSpPr>
            <p:spPr>
              <a:xfrm flipV="1">
                <a:off x="6588224" y="388695"/>
                <a:ext cx="1008112" cy="8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105231" y="724272"/>
              <a:ext cx="1733626" cy="504056"/>
              <a:chOff x="6876256" y="764704"/>
              <a:chExt cx="1733626" cy="50405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524328" y="764704"/>
                <a:ext cx="1085554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Clavicle</a:t>
                </a:r>
                <a:endParaRPr lang="en-AU" sz="2000" dirty="0"/>
              </a:p>
            </p:txBody>
          </p:sp>
          <p:cxnSp>
            <p:nvCxnSpPr>
              <p:cNvPr id="29" name="Straight Connector 28"/>
              <p:cNvCxnSpPr>
                <a:endCxn id="28" idx="1"/>
              </p:cNvCxnSpPr>
              <p:nvPr/>
            </p:nvCxnSpPr>
            <p:spPr>
              <a:xfrm flipV="1">
                <a:off x="6876256" y="964759"/>
                <a:ext cx="648072" cy="30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10321255" y="1732384"/>
              <a:ext cx="1801079" cy="400110"/>
              <a:chOff x="7092280" y="1772816"/>
              <a:chExt cx="1801079" cy="400110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668344" y="1772816"/>
                <a:ext cx="1225015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Humerus</a:t>
                </a:r>
                <a:endParaRPr lang="en-AU" sz="2000" dirty="0"/>
              </a:p>
            </p:txBody>
          </p:sp>
          <p:cxnSp>
            <p:nvCxnSpPr>
              <p:cNvPr id="41" name="Straight Connector 40"/>
              <p:cNvCxnSpPr>
                <a:endCxn id="40" idx="1"/>
              </p:cNvCxnSpPr>
              <p:nvPr/>
            </p:nvCxnSpPr>
            <p:spPr>
              <a:xfrm>
                <a:off x="7092280" y="1916832"/>
                <a:ext cx="576064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10537279" y="2452464"/>
              <a:ext cx="1344605" cy="432048"/>
              <a:chOff x="7308304" y="2492896"/>
              <a:chExt cx="1344605" cy="43204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68344" y="2492896"/>
                <a:ext cx="984565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Radius</a:t>
                </a:r>
                <a:endParaRPr lang="en-AU" sz="2000" dirty="0"/>
              </a:p>
            </p:txBody>
          </p:sp>
          <p:cxnSp>
            <p:nvCxnSpPr>
              <p:cNvPr id="44" name="Straight Connector 43"/>
              <p:cNvCxnSpPr>
                <a:endCxn id="43" idx="1"/>
              </p:cNvCxnSpPr>
              <p:nvPr/>
            </p:nvCxnSpPr>
            <p:spPr>
              <a:xfrm flipV="1">
                <a:off x="7308304" y="2692951"/>
                <a:ext cx="360040" cy="2319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0465271" y="3100536"/>
              <a:ext cx="1361729" cy="400110"/>
              <a:chOff x="7236296" y="3140968"/>
              <a:chExt cx="1361729" cy="40011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884368" y="3140968"/>
                <a:ext cx="713657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Ulna</a:t>
                </a:r>
                <a:endParaRPr lang="en-AU" sz="2000" dirty="0"/>
              </a:p>
            </p:txBody>
          </p:sp>
          <p:cxnSp>
            <p:nvCxnSpPr>
              <p:cNvPr id="47" name="Straight Connector 46"/>
              <p:cNvCxnSpPr>
                <a:endCxn id="46" idx="1"/>
              </p:cNvCxnSpPr>
              <p:nvPr/>
            </p:nvCxnSpPr>
            <p:spPr>
              <a:xfrm>
                <a:off x="7236296" y="3212976"/>
                <a:ext cx="648072" cy="1280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728967" y="1444352"/>
              <a:ext cx="1656184" cy="648072"/>
              <a:chOff x="4499992" y="1484784"/>
              <a:chExt cx="1656184" cy="648072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499992" y="1484784"/>
                <a:ext cx="699230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Ribs</a:t>
                </a:r>
                <a:endParaRPr lang="en-AU" sz="2000" dirty="0"/>
              </a:p>
            </p:txBody>
          </p:sp>
          <p:cxnSp>
            <p:nvCxnSpPr>
              <p:cNvPr id="50" name="Straight Connector 49"/>
              <p:cNvCxnSpPr>
                <a:endCxn id="49" idx="3"/>
              </p:cNvCxnSpPr>
              <p:nvPr/>
            </p:nvCxnSpPr>
            <p:spPr>
              <a:xfrm flipH="1" flipV="1">
                <a:off x="5199222" y="1684839"/>
                <a:ext cx="956954" cy="8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endCxn id="49" idx="3"/>
              </p:cNvCxnSpPr>
              <p:nvPr/>
            </p:nvCxnSpPr>
            <p:spPr>
              <a:xfrm flipH="1" flipV="1">
                <a:off x="5199222" y="1684839"/>
                <a:ext cx="884946" cy="4480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7512943" y="2164432"/>
              <a:ext cx="2143574" cy="400110"/>
              <a:chOff x="7512943" y="2164432"/>
              <a:chExt cx="2143574" cy="40011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7512943" y="2164432"/>
                <a:ext cx="2088232" cy="400110"/>
                <a:chOff x="4283968" y="2204864"/>
                <a:chExt cx="2088232" cy="40011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4283968" y="2204864"/>
                  <a:ext cx="1295804" cy="400110"/>
                </a:xfrm>
                <a:prstGeom prst="rec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2000" dirty="0" smtClean="0"/>
                    <a:t>Vertebrae</a:t>
                  </a:r>
                  <a:endParaRPr lang="en-AU" sz="2000" dirty="0"/>
                </a:p>
              </p:txBody>
            </p:sp>
            <p:cxnSp>
              <p:nvCxnSpPr>
                <p:cNvPr id="59" name="Straight Connector 58"/>
                <p:cNvCxnSpPr>
                  <a:endCxn id="58" idx="3"/>
                </p:cNvCxnSpPr>
                <p:nvPr/>
              </p:nvCxnSpPr>
              <p:spPr>
                <a:xfrm flipH="1" flipV="1">
                  <a:off x="5579772" y="2404919"/>
                  <a:ext cx="792428" cy="159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/>
              <p:cNvCxnSpPr>
                <a:endCxn id="58" idx="3"/>
              </p:cNvCxnSpPr>
              <p:nvPr/>
            </p:nvCxnSpPr>
            <p:spPr>
              <a:xfrm flipH="1">
                <a:off x="8808747" y="2347382"/>
                <a:ext cx="847770" cy="17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58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9742"/>
          <a:stretch/>
        </p:blipFill>
        <p:spPr>
          <a:xfrm>
            <a:off x="4405743" y="0"/>
            <a:ext cx="338469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226620"/>
            <a:ext cx="440574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sz="4400" dirty="0">
                <a:solidFill>
                  <a:schemeClr val="bg1"/>
                </a:solidFill>
              </a:rPr>
              <a:t>The </a:t>
            </a:r>
            <a:r>
              <a:rPr lang="en-AU" sz="4400" b="1" dirty="0">
                <a:solidFill>
                  <a:srgbClr val="FFFF00"/>
                </a:solidFill>
              </a:rPr>
              <a:t>axial</a:t>
            </a:r>
            <a:r>
              <a:rPr lang="en-AU" sz="4400" dirty="0">
                <a:solidFill>
                  <a:srgbClr val="FFFF00"/>
                </a:solidFill>
              </a:rPr>
              <a:t> </a:t>
            </a:r>
            <a:r>
              <a:rPr lang="en-AU" sz="4400" dirty="0">
                <a:solidFill>
                  <a:schemeClr val="bg1"/>
                </a:solidFill>
              </a:rPr>
              <a:t>skeleton – bones that </a:t>
            </a:r>
            <a:r>
              <a:rPr lang="en-AU" sz="4400" b="1" dirty="0">
                <a:solidFill>
                  <a:srgbClr val="FFFF00"/>
                </a:solidFill>
              </a:rPr>
              <a:t>protect vital </a:t>
            </a:r>
            <a:r>
              <a:rPr lang="en-AU" sz="4400" b="1" dirty="0" smtClean="0">
                <a:solidFill>
                  <a:srgbClr val="FFFF00"/>
                </a:solidFill>
              </a:rPr>
              <a:t>organs</a:t>
            </a:r>
            <a:r>
              <a:rPr lang="en-AU" sz="4400" b="1" dirty="0" smtClean="0">
                <a:solidFill>
                  <a:schemeClr val="bg1"/>
                </a:solidFill>
              </a:rPr>
              <a:t>. </a:t>
            </a:r>
            <a:endParaRPr lang="en-AU" sz="44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90438" y="1226620"/>
            <a:ext cx="440156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sz="4400" dirty="0">
                <a:solidFill>
                  <a:schemeClr val="bg1"/>
                </a:solidFill>
              </a:rPr>
              <a:t>The </a:t>
            </a:r>
            <a:r>
              <a:rPr lang="en-AU" sz="4400" b="1" dirty="0">
                <a:solidFill>
                  <a:srgbClr val="92D050"/>
                </a:solidFill>
              </a:rPr>
              <a:t>appendicular</a:t>
            </a:r>
            <a:r>
              <a:rPr lang="en-AU" sz="4400" dirty="0">
                <a:solidFill>
                  <a:srgbClr val="92D050"/>
                </a:solidFill>
              </a:rPr>
              <a:t> </a:t>
            </a:r>
            <a:r>
              <a:rPr lang="en-AU" sz="4400" dirty="0">
                <a:solidFill>
                  <a:schemeClr val="bg1"/>
                </a:solidFill>
              </a:rPr>
              <a:t>skeleton – bones that </a:t>
            </a:r>
            <a:r>
              <a:rPr lang="en-AU" sz="4400" b="1" dirty="0">
                <a:solidFill>
                  <a:srgbClr val="92D050"/>
                </a:solidFill>
              </a:rPr>
              <a:t>allow</a:t>
            </a:r>
            <a:r>
              <a:rPr lang="en-AU" sz="4400" dirty="0">
                <a:solidFill>
                  <a:srgbClr val="92D050"/>
                </a:solidFill>
              </a:rPr>
              <a:t> </a:t>
            </a:r>
            <a:r>
              <a:rPr lang="en-AU" sz="4400" b="1" dirty="0" smtClean="0">
                <a:solidFill>
                  <a:srgbClr val="92D050"/>
                </a:solidFill>
              </a:rPr>
              <a:t>movement</a:t>
            </a:r>
            <a:r>
              <a:rPr lang="en-AU" sz="4400" b="1" dirty="0" smtClean="0">
                <a:solidFill>
                  <a:schemeClr val="bg1"/>
                </a:solidFill>
              </a:rPr>
              <a:t>.</a:t>
            </a:r>
            <a:r>
              <a:rPr lang="en-AU" sz="4400" b="1" dirty="0" smtClean="0">
                <a:solidFill>
                  <a:srgbClr val="92D050"/>
                </a:solidFill>
              </a:rPr>
              <a:t>  </a:t>
            </a:r>
            <a:endParaRPr lang="en-AU" sz="4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Musculoskeletal System:</a:t>
            </a:r>
            <a:br>
              <a:rPr lang="en-AU" dirty="0" smtClean="0"/>
            </a:br>
            <a:r>
              <a:rPr lang="en-AU" dirty="0" smtClean="0"/>
              <a:t>Muscles and Joints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61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873"/>
          <a:stretch/>
        </p:blipFill>
        <p:spPr>
          <a:xfrm>
            <a:off x="8382000" y="3958538"/>
            <a:ext cx="3810000" cy="28994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/>
              <a:t>Tendons and </a:t>
            </a:r>
            <a:r>
              <a:rPr lang="en-AU" sz="6000" b="1" u="sng" dirty="0" smtClean="0"/>
              <a:t>Ligaments</a:t>
            </a:r>
            <a:endParaRPr lang="en-AU" sz="60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4400" dirty="0"/>
              <a:t>Tendons and ligaments are tough bands of tissue.</a:t>
            </a:r>
          </a:p>
          <a:p>
            <a:pPr marL="457200" indent="-457200"/>
            <a:r>
              <a:rPr lang="en-AU" sz="4400" dirty="0"/>
              <a:t>Tendons connect muscles to bones.</a:t>
            </a:r>
          </a:p>
          <a:p>
            <a:pPr marL="457200" indent="-457200"/>
            <a:r>
              <a:rPr lang="en-AU" sz="4400" dirty="0"/>
              <a:t>Ligaments hold bones together</a:t>
            </a:r>
            <a:r>
              <a:rPr lang="en-AU" sz="4400" dirty="0" smtClean="0"/>
              <a:t>.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68324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 u="sng" dirty="0" smtClean="0"/>
              <a:t>Muscles</a:t>
            </a:r>
            <a:endParaRPr lang="en-AU" sz="6000" u="sng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AU" sz="3600" dirty="0"/>
              <a:t>Muscles are able to </a:t>
            </a:r>
            <a:r>
              <a:rPr lang="en-AU" sz="3600" b="1" dirty="0"/>
              <a:t>contract</a:t>
            </a:r>
            <a:r>
              <a:rPr lang="en-AU" sz="3600" dirty="0"/>
              <a:t>.</a:t>
            </a:r>
          </a:p>
          <a:p>
            <a:pPr marL="457200" indent="-457200"/>
            <a:r>
              <a:rPr lang="en-AU" sz="3600" dirty="0"/>
              <a:t>They </a:t>
            </a:r>
            <a:r>
              <a:rPr lang="en-AU" sz="3600" b="1" dirty="0"/>
              <a:t>pull</a:t>
            </a:r>
            <a:r>
              <a:rPr lang="en-AU" sz="3600" dirty="0"/>
              <a:t> on the bone they are attached to, via a tendon, causing the bone to move.</a:t>
            </a:r>
          </a:p>
          <a:p>
            <a:pPr marL="457200" indent="-457200"/>
            <a:r>
              <a:rPr lang="en-AU" sz="3600" dirty="0"/>
              <a:t>Muscles can only pull, they cannot push.</a:t>
            </a:r>
          </a:p>
          <a:p>
            <a:pPr marL="457200" indent="-457200"/>
            <a:r>
              <a:rPr lang="en-AU" sz="3600" dirty="0"/>
              <a:t>Another muscle is needed to move the bone back to its original position.</a:t>
            </a:r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655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27634</TotalTime>
  <Words>1660</Words>
  <Application>Microsoft Office PowerPoint</Application>
  <PresentationFormat>Widescreen</PresentationFormat>
  <Paragraphs>230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Flash Movie</vt:lpstr>
      <vt:lpstr>8BIO Test Revision</vt:lpstr>
      <vt:lpstr>Musculoskeletal System: Bones</vt:lpstr>
      <vt:lpstr>Characteristics of Bones</vt:lpstr>
      <vt:lpstr>Structure of Bones</vt:lpstr>
      <vt:lpstr>PowerPoint Presentation</vt:lpstr>
      <vt:lpstr>PowerPoint Presentation</vt:lpstr>
      <vt:lpstr>Musculoskeletal System: Muscles and Joints</vt:lpstr>
      <vt:lpstr>Tendons and Ligaments</vt:lpstr>
      <vt:lpstr>Muscles</vt:lpstr>
      <vt:lpstr>Antagonistic Muscles</vt:lpstr>
      <vt:lpstr>Types of Muscles</vt:lpstr>
      <vt:lpstr>PowerPoint Presentation</vt:lpstr>
      <vt:lpstr>Joints</vt:lpstr>
      <vt:lpstr>Types of Joints</vt:lpstr>
      <vt:lpstr>Circulatory System</vt:lpstr>
      <vt:lpstr>The Circulatory System</vt:lpstr>
      <vt:lpstr>The Circulatory System - Organs</vt:lpstr>
      <vt:lpstr>Parts of the Heart</vt:lpstr>
      <vt:lpstr>The Heart – Left Side</vt:lpstr>
      <vt:lpstr>The Heart – Right Side</vt:lpstr>
      <vt:lpstr>Blood Vessels</vt:lpstr>
      <vt:lpstr>Arteries</vt:lpstr>
      <vt:lpstr>Veins</vt:lpstr>
      <vt:lpstr>Capillaries</vt:lpstr>
      <vt:lpstr>Blood Components</vt:lpstr>
      <vt:lpstr>Blood</vt:lpstr>
      <vt:lpstr>Red Blood Cells</vt:lpstr>
      <vt:lpstr>White Blood Cells</vt:lpstr>
      <vt:lpstr>Platelets</vt:lpstr>
      <vt:lpstr>Plasma</vt:lpstr>
      <vt:lpstr>Circulation</vt:lpstr>
      <vt:lpstr>The Heart Contracts and Relaxes</vt:lpstr>
      <vt:lpstr>The Heart Contracts and Relaxes</vt:lpstr>
      <vt:lpstr>Double Pump System</vt:lpstr>
      <vt:lpstr>Circulation in the Body</vt:lpstr>
      <vt:lpstr>Factors Affecting Circulation and Heart Rate</vt:lpstr>
      <vt:lpstr>Blood and Circulation</vt:lpstr>
      <vt:lpstr>Circulation and Exercise</vt:lpstr>
      <vt:lpstr>Excretory System</vt:lpstr>
      <vt:lpstr>The Excretory System</vt:lpstr>
      <vt:lpstr>Role of Water</vt:lpstr>
      <vt:lpstr>The Liver</vt:lpstr>
      <vt:lpstr>The Kidneys &amp; Bladder</vt:lpstr>
      <vt:lpstr>The Skin</vt:lpstr>
      <vt:lpstr>The Lungs</vt:lpstr>
      <vt:lpstr>Excretory Organs Work Together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334</cp:revision>
  <cp:lastPrinted>2019-08-14T02:31:02Z</cp:lastPrinted>
  <dcterms:created xsi:type="dcterms:W3CDTF">2017-01-28T08:32:28Z</dcterms:created>
  <dcterms:modified xsi:type="dcterms:W3CDTF">2020-09-10T05:42:44Z</dcterms:modified>
</cp:coreProperties>
</file>